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7" r:id="rId2"/>
    <p:sldId id="312" r:id="rId3"/>
    <p:sldId id="287" r:id="rId4"/>
    <p:sldId id="273" r:id="rId5"/>
    <p:sldId id="258" r:id="rId6"/>
    <p:sldId id="314" r:id="rId7"/>
    <p:sldId id="327" r:id="rId8"/>
    <p:sldId id="277" r:id="rId9"/>
    <p:sldId id="336" r:id="rId10"/>
    <p:sldId id="337" r:id="rId11"/>
    <p:sldId id="339" r:id="rId12"/>
    <p:sldId id="310" r:id="rId13"/>
    <p:sldId id="302" r:id="rId14"/>
    <p:sldId id="315" r:id="rId15"/>
    <p:sldId id="331" r:id="rId16"/>
    <p:sldId id="329" r:id="rId17"/>
    <p:sldId id="321" r:id="rId18"/>
    <p:sldId id="326" r:id="rId19"/>
    <p:sldId id="322" r:id="rId20"/>
    <p:sldId id="272" r:id="rId21"/>
  </p:sldIdLst>
  <p:sldSz cx="12192000" cy="6858000"/>
  <p:notesSz cx="6858000" cy="9144000"/>
  <p:embeddedFontLst>
    <p:embeddedFont>
      <p:font typeface="a로케트" panose="02020600000000000000" pitchFamily="18" charset="-127"/>
      <p:regular r:id="rId23"/>
    </p:embeddedFont>
    <p:embeddedFont>
      <p:font typeface="a바른생각" panose="02020600000000000000" pitchFamily="18" charset="-127"/>
      <p:regular r:id="rId24"/>
    </p:embeddedFont>
    <p:embeddedFont>
      <p:font typeface="Cambria Math" panose="02040503050406030204" pitchFamily="18" charset="0"/>
      <p:regular r:id="rId25"/>
    </p:embeddedFont>
    <p:embeddedFont>
      <p:font typeface="DX영화자막 M" panose="02020600000000000000" pitchFamily="18" charset="-127"/>
      <p:regular r:id="rId26"/>
    </p:embeddedFont>
    <p:embeddedFont>
      <p:font typeface="DX유니고딕 115" panose="02020600000000000000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  <a:srgbClr val="8B7B6F"/>
    <a:srgbClr val="008291"/>
    <a:srgbClr val="FEECD4"/>
    <a:srgbClr val="E61D25"/>
    <a:srgbClr val="A5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2" autoAdjust="0"/>
    <p:restoredTop sz="94340" autoAdjust="0"/>
  </p:normalViewPr>
  <p:slideViewPr>
    <p:cSldViewPr snapToGrid="0">
      <p:cViewPr varScale="1">
        <p:scale>
          <a:sx n="69" d="100"/>
          <a:sy n="69" d="100"/>
        </p:scale>
        <p:origin x="9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1FA71-E9EA-4B10-B646-804AA99C64F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5174C-615F-4930-A4D9-21B3D9537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7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조입니다</a:t>
            </a:r>
            <a:r>
              <a:rPr lang="en-US" altLang="ko-KR" dirty="0"/>
              <a:t>. </a:t>
            </a:r>
            <a:r>
              <a:rPr lang="ko-KR" altLang="en-US" dirty="0"/>
              <a:t>서울의 </a:t>
            </a:r>
            <a:r>
              <a:rPr lang="ko-KR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대중교통 사각지대 분석과 </a:t>
            </a:r>
            <a:r>
              <a:rPr lang="en-US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PM </a:t>
            </a:r>
            <a:r>
              <a:rPr lang="ko-KR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도입 지역 선정</a:t>
            </a:r>
            <a:r>
              <a:rPr lang="ko-KR" altLang="en-US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에 대한 발표 시작하겠습니다</a:t>
            </a:r>
            <a:r>
              <a:rPr lang="en-US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90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55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결론 입니다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 </a:t>
            </a:r>
          </a:p>
          <a:p>
            <a:r>
              <a:rPr lang="ko-KR" altLang="en-US" dirty="0"/>
              <a:t>저희의 분석 내용을 다시 </a:t>
            </a:r>
            <a:r>
              <a:rPr lang="ko-KR" altLang="en-US" dirty="0" err="1"/>
              <a:t>한줄씩</a:t>
            </a:r>
            <a:r>
              <a:rPr lang="ko-KR" altLang="en-US" dirty="0"/>
              <a:t> 정리해 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4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8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1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목차입니다</a:t>
            </a:r>
            <a:r>
              <a:rPr lang="en-US" altLang="ko-KR" dirty="0"/>
              <a:t>. </a:t>
            </a:r>
            <a:r>
              <a:rPr lang="ko-KR" altLang="en-US" dirty="0"/>
              <a:t>구체적인 분석 방법은 뒤에 설명 드리도록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95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공간분석을 위한 자료 수집 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행정동 단위의 공간 분석을 진행하기 위해 자전거도로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거치대수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자전거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이용량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고도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DEM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데이터를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GIS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프로그램을 이용해 행정동 단위를 기반으로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전처리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작업을 진행하였다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endParaRPr lang="ko-KR" altLang="en-US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 </a:t>
            </a:r>
            <a:endParaRPr lang="en-US" altLang="ko-KR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우선 정보단위를 행정동 단위로 분석하기 위해 </a:t>
            </a:r>
            <a:r>
              <a:rPr lang="en-US" altLang="ko-KR" b="0" dirty="0">
                <a:effectLst/>
              </a:rPr>
              <a:t>GIS</a:t>
            </a:r>
            <a:r>
              <a:rPr lang="ko-KR" altLang="en-US" b="0" dirty="0">
                <a:effectLst/>
              </a:rPr>
              <a:t>를 사용하였고</a:t>
            </a:r>
            <a:endParaRPr lang="en-US" altLang="ko-KR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상이한 데이터 단위를 함께 고려한 지표를 내기 위해 데이터 단위의 통일을 위해 표준화 작업을 진행하였습니다</a:t>
            </a:r>
            <a:r>
              <a:rPr lang="en-US" altLang="ko-KR" b="0" dirty="0">
                <a:effectLst/>
              </a:rPr>
              <a:t>. </a:t>
            </a:r>
            <a:r>
              <a:rPr lang="ko-KR" altLang="en-US" b="0" dirty="0">
                <a:effectLst/>
              </a:rPr>
              <a:t>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/>
              <a:t>표준화 작업을 거친 데이터 단위  통일화 과정입니다</a:t>
            </a:r>
            <a:r>
              <a:rPr lang="en-US" altLang="ko-KR" i="1" dirty="0"/>
              <a:t>. 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14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방법의 흐름입니다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PM</a:t>
            </a:r>
            <a:r>
              <a:rPr lang="ko-KR" altLang="en-US" dirty="0"/>
              <a:t>의 도입지역을 </a:t>
            </a:r>
            <a:r>
              <a:rPr lang="ko-KR" altLang="en-US" dirty="0" err="1"/>
              <a:t>선정시</a:t>
            </a:r>
            <a:r>
              <a:rPr lang="ko-KR" altLang="en-US" dirty="0"/>
              <a:t> 대중교통 취약지역과 </a:t>
            </a:r>
            <a:r>
              <a:rPr lang="en-US" altLang="ko-KR" dirty="0"/>
              <a:t>PM</a:t>
            </a:r>
            <a:r>
              <a:rPr lang="ko-KR" altLang="en-US" dirty="0"/>
              <a:t>도입 영향도라는 두가지 상이한 지표를 고려해주기 위해 </a:t>
            </a:r>
            <a:endParaRPr lang="en-US" altLang="ko-KR" dirty="0"/>
          </a:p>
          <a:p>
            <a:r>
              <a:rPr lang="ko-KR" altLang="en-US" dirty="0"/>
              <a:t>두가지 상이한 지표에 대한 각각 지표를 지수화 한 후 교차 분석을 통해 도입이 필요한 지역을 도출해 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그러한 과정에서 저희가 생각한 지표의 </a:t>
            </a:r>
            <a:r>
              <a:rPr lang="ko-KR" altLang="en-US" dirty="0" err="1"/>
              <a:t>요인값들이</a:t>
            </a:r>
            <a:r>
              <a:rPr lang="ko-KR" altLang="en-US" dirty="0"/>
              <a:t> 타당한지에 대한 검증을 위해 다중회귀 분석을 진행하였고 분석전에 군집분석을 통해 </a:t>
            </a:r>
            <a:r>
              <a:rPr lang="en-US" altLang="ko-KR" dirty="0"/>
              <a:t>EDA</a:t>
            </a:r>
            <a:r>
              <a:rPr lang="ko-KR" altLang="en-US" dirty="0"/>
              <a:t>과정을 거쳐</a:t>
            </a:r>
            <a:endParaRPr lang="en-US" altLang="ko-KR" dirty="0"/>
          </a:p>
          <a:p>
            <a:r>
              <a:rPr lang="ko-KR" altLang="en-US" dirty="0"/>
              <a:t>분석 요소들을 선정하였습니다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다음 슬라이드부터 </a:t>
            </a:r>
            <a:r>
              <a:rPr lang="en-US" altLang="ko-KR" dirty="0"/>
              <a:t>EDA</a:t>
            </a:r>
            <a:r>
              <a:rPr lang="ko-KR" altLang="en-US" dirty="0"/>
              <a:t>과정에서 진행한 분석 절차부터 결론까지 자세히 설명해 드리겠습니다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 지수 산출방법 언급</a:t>
            </a:r>
            <a:endParaRPr lang="en-US" altLang="ko-KR" dirty="0"/>
          </a:p>
          <a:p>
            <a:r>
              <a:rPr lang="ko-KR" altLang="en-US" dirty="0"/>
              <a:t>회귀 분석 결과 산출된 중요 요인을 바탕으로 물리적 환경 지수와 교통취약성 지수 두가지 칼럼을 작성함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4</a:t>
            </a:r>
            <a:r>
              <a:rPr lang="ko-KR" altLang="en-US" dirty="0"/>
              <a:t>분위수로 구분하여 교차분석을 진행하기 위한 작업을 진행하였고</a:t>
            </a:r>
            <a:endParaRPr lang="en-US" altLang="ko-KR" dirty="0"/>
          </a:p>
          <a:p>
            <a:r>
              <a:rPr lang="ko-KR" altLang="en-US" dirty="0" err="1"/>
              <a:t>투바이투</a:t>
            </a:r>
            <a:r>
              <a:rPr lang="ko-KR" altLang="en-US" dirty="0"/>
              <a:t> 테이블을 작성해 교차 분석을 진행하였다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667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453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취약지 후보 중 어떤 지역을 우선 순위로 고려해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73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4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7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9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3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4B7C98-B0A6-4DD8-A38B-7288A1450654}"/>
              </a:ext>
            </a:extLst>
          </p:cNvPr>
          <p:cNvGrpSpPr/>
          <p:nvPr/>
        </p:nvGrpSpPr>
        <p:grpSpPr>
          <a:xfrm>
            <a:off x="4057650" y="814367"/>
            <a:ext cx="4155625" cy="4898094"/>
            <a:chOff x="4057650" y="814367"/>
            <a:chExt cx="4155625" cy="4898094"/>
          </a:xfrm>
        </p:grpSpPr>
        <p:grpSp>
          <p:nvGrpSpPr>
            <p:cNvPr id="4" name="그룹 3"/>
            <p:cNvGrpSpPr/>
            <p:nvPr/>
          </p:nvGrpSpPr>
          <p:grpSpPr>
            <a:xfrm>
              <a:off x="6258586" y="2926233"/>
              <a:ext cx="1056435" cy="2138178"/>
              <a:chOff x="6215360" y="2564039"/>
              <a:chExt cx="1800171" cy="3643468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7506668" y="5385666"/>
                <a:ext cx="508863" cy="797387"/>
                <a:chOff x="11061358" y="5184658"/>
                <a:chExt cx="244816" cy="1243772"/>
              </a:xfrm>
            </p:grpSpPr>
            <p:sp>
              <p:nvSpPr>
                <p:cNvPr id="79" name="사다리꼴 78"/>
                <p:cNvSpPr/>
                <p:nvPr/>
              </p:nvSpPr>
              <p:spPr>
                <a:xfrm>
                  <a:off x="11061358" y="5185021"/>
                  <a:ext cx="244634" cy="124340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6215360" y="2564039"/>
                <a:ext cx="948519" cy="3617249"/>
                <a:chOff x="11001829" y="5044648"/>
                <a:chExt cx="362857" cy="1383782"/>
              </a:xfrm>
            </p:grpSpPr>
            <p:sp>
              <p:nvSpPr>
                <p:cNvPr id="48" name="사다리꼴 47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11099460" y="5339377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11099460" y="5564679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1099460" y="5789981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1099460" y="6015283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11099460" y="6240585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61" name="직선 연결선 60"/>
                <p:cNvCxnSpPr>
                  <a:endCxn id="59" idx="0"/>
                </p:cNvCxnSpPr>
                <p:nvPr/>
              </p:nvCxnSpPr>
              <p:spPr>
                <a:xfrm flipH="1">
                  <a:off x="11183767" y="5044648"/>
                  <a:ext cx="964" cy="14001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/>
              <p:cNvGrpSpPr/>
              <p:nvPr/>
            </p:nvGrpSpPr>
            <p:grpSpPr>
              <a:xfrm>
                <a:off x="7020369" y="4961398"/>
                <a:ext cx="740730" cy="1246109"/>
                <a:chOff x="11001829" y="5184658"/>
                <a:chExt cx="362857" cy="1243772"/>
              </a:xfrm>
            </p:grpSpPr>
            <p:sp>
              <p:nvSpPr>
                <p:cNvPr id="65" name="사다리꼴 64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그룹 12"/>
            <p:cNvGrpSpPr/>
            <p:nvPr/>
          </p:nvGrpSpPr>
          <p:grpSpPr>
            <a:xfrm>
              <a:off x="5567287" y="814367"/>
              <a:ext cx="953967" cy="4898094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tIns="648000" rtlCol="0" anchor="ctr"/>
              <a:lstStyle/>
              <a:p>
                <a:r>
                  <a:rPr lang="en-US" altLang="ko-KR" sz="600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 </a:t>
                </a:r>
                <a:r>
                  <a:rPr lang="en-US" altLang="ko-KR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2 </a:t>
                </a:r>
                <a:r>
                  <a:rPr lang="ko-KR" altLang="en-US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1632" y="4469053"/>
                <a:ext cx="344567" cy="144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rgbClr val="FFC000"/>
                    </a:solidFill>
                    <a:latin typeface="DX영화자막 M" panose="02020600000000000000" pitchFamily="18" charset="-127"/>
                    <a:ea typeface="DX영화자막 M" panose="02020600000000000000" pitchFamily="18" charset="-127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861" y="5258967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  <a:p>
                <a:pPr algn="ctr"/>
                <a:r>
                  <a:rPr lang="en-US" altLang="ko-KR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</a:t>
                </a:r>
                <a:endParaRPr lang="ko-KR" altLang="en-US" sz="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422" y="4254134"/>
              <a:ext cx="830314" cy="830314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095" y="3807938"/>
              <a:ext cx="1316180" cy="1316180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4057650" y="2561855"/>
              <a:ext cx="1629715" cy="2457372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41939" y="1586920"/>
              <a:ext cx="753637" cy="512891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6788865" y="2109074"/>
              <a:ext cx="436242" cy="296886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7516178" y="3263204"/>
              <a:ext cx="218121" cy="148443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5017759"/>
            <a:ext cx="12192000" cy="190374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서울의 대중교통 사각지대 분석과 </a:t>
            </a:r>
            <a:r>
              <a:rPr lang="en-US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PM </a:t>
            </a:r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도입 지역 선정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endParaRPr lang="en-US" altLang="ko-KR" sz="16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박성희</a:t>
            </a:r>
            <a:r>
              <a:rPr lang="en-US" altLang="ko-KR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박주희</a:t>
            </a:r>
            <a:r>
              <a:rPr lang="en-US" altLang="ko-KR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박성준</a:t>
            </a:r>
            <a:r>
              <a:rPr lang="en-US" altLang="ko-KR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이동규</a:t>
            </a:r>
            <a:endParaRPr lang="en-US" altLang="ko-KR" sz="16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489799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70100" y="4824289"/>
            <a:ext cx="1763249" cy="372137"/>
          </a:xfrm>
          <a:prstGeom prst="roundRect">
            <a:avLst>
              <a:gd name="adj" fmla="val 50000"/>
            </a:avLst>
          </a:prstGeom>
          <a:solidFill>
            <a:srgbClr val="DF374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prstClr val="white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삼박이</a:t>
            </a:r>
            <a:endParaRPr lang="ko-KR" altLang="en-US" sz="2000" dirty="0">
              <a:solidFill>
                <a:prstClr val="white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C101B4-B720-4AE5-8751-6A0F77CE81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34" y="3330077"/>
            <a:ext cx="1573712" cy="18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D15223D-E026-4A33-AEC1-7B37B8B1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24361"/>
              </p:ext>
            </p:extLst>
          </p:nvPr>
        </p:nvGraphicFramePr>
        <p:xfrm>
          <a:off x="3411698" y="5760938"/>
          <a:ext cx="5979385" cy="484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9385">
                  <a:extLst>
                    <a:ext uri="{9D8B030D-6E8A-4147-A177-3AD203B41FA5}">
                      <a16:colId xmlns:a16="http://schemas.microsoft.com/office/drawing/2014/main" val="2832833147"/>
                    </a:ext>
                  </a:extLst>
                </a:gridCol>
              </a:tblGrid>
              <a:tr h="4846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자전거 거치대 수와 스타벅스 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3377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478511" y="5342905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DA5300-9C72-45AD-926B-DB94805638F8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시각화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6E9AB2-13DB-4FD5-A208-040F1B934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7174" y="868287"/>
            <a:ext cx="8822087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337009" y="5803915"/>
            <a:ext cx="5647068" cy="39937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총 거치대 수와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0BFE5-A746-47D0-ADC3-307BA5163A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9"/>
          <a:stretch/>
        </p:blipFill>
        <p:spPr>
          <a:xfrm>
            <a:off x="2692270" y="1037962"/>
            <a:ext cx="6924349" cy="463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9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155283" y="5747518"/>
            <a:ext cx="5878286" cy="518113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접근성과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4EEE1-1537-4C28-B481-2947D9FE3D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5"/>
          <a:stretch/>
        </p:blipFill>
        <p:spPr>
          <a:xfrm>
            <a:off x="2733354" y="1014000"/>
            <a:ext cx="6729960" cy="462581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D0F36A-D320-4260-A8B8-0E9451BBD89D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6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E876EA-05C1-4C5D-BBDE-8E7BEF173EC9}"/>
              </a:ext>
            </a:extLst>
          </p:cNvPr>
          <p:cNvSpPr/>
          <p:nvPr/>
        </p:nvSpPr>
        <p:spPr>
          <a:xfrm>
            <a:off x="420611" y="1069051"/>
            <a:ext cx="348070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단계적선택법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54BEA3-EBDB-44C6-8A2C-B76900C2D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5" y="5455108"/>
            <a:ext cx="916163" cy="1062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A9A933-FC59-4D98-A8C9-DF371F549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76" y="1613534"/>
            <a:ext cx="4713453" cy="4466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BAF14C-75EC-40D4-ACE3-A0400A9EA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55" y="441197"/>
            <a:ext cx="3973237" cy="56607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5AEE37-9E2E-4032-9290-15C16E046EB6}"/>
              </a:ext>
            </a:extLst>
          </p:cNvPr>
          <p:cNvSpPr/>
          <p:nvPr/>
        </p:nvSpPr>
        <p:spPr>
          <a:xfrm>
            <a:off x="8559538" y="2773835"/>
            <a:ext cx="386499" cy="2401660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7A8E49-5E8F-42B0-8990-407FC1CCF2BD}"/>
              </a:ext>
            </a:extLst>
          </p:cNvPr>
          <p:cNvSpPr/>
          <p:nvPr/>
        </p:nvSpPr>
        <p:spPr>
          <a:xfrm>
            <a:off x="8254483" y="850530"/>
            <a:ext cx="1483877" cy="260646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3750D-5F78-42B9-B55F-B7A9CA775088}"/>
              </a:ext>
            </a:extLst>
          </p:cNvPr>
          <p:cNvSpPr/>
          <p:nvPr/>
        </p:nvSpPr>
        <p:spPr>
          <a:xfrm>
            <a:off x="6263148" y="4643997"/>
            <a:ext cx="2682889" cy="22546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605EBE-A144-4305-813E-23F24886F08E}"/>
              </a:ext>
            </a:extLst>
          </p:cNvPr>
          <p:cNvSpPr/>
          <p:nvPr/>
        </p:nvSpPr>
        <p:spPr>
          <a:xfrm>
            <a:off x="8254483" y="850529"/>
            <a:ext cx="1377197" cy="21852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1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F5829-825C-457C-99ED-00B30E47A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743" y="1597512"/>
            <a:ext cx="4267200" cy="28003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8562CD-9E7C-4722-AC62-7FB28094F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288" y="1590404"/>
            <a:ext cx="4943475" cy="38576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1AF6E9-4DD4-45A7-8F3A-88BBFA62B8BF}"/>
              </a:ext>
            </a:extLst>
          </p:cNvPr>
          <p:cNvSpPr/>
          <p:nvPr/>
        </p:nvSpPr>
        <p:spPr>
          <a:xfrm>
            <a:off x="6096001" y="1609694"/>
            <a:ext cx="3431458" cy="2549351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946426-EA09-4AFE-9502-7758DCF0E644}"/>
              </a:ext>
            </a:extLst>
          </p:cNvPr>
          <p:cNvSpPr/>
          <p:nvPr/>
        </p:nvSpPr>
        <p:spPr>
          <a:xfrm>
            <a:off x="4213195" y="2163159"/>
            <a:ext cx="1758747" cy="23554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5E975D-935C-4781-AD16-7F6AC34D973F}"/>
              </a:ext>
            </a:extLst>
          </p:cNvPr>
          <p:cNvSpPr/>
          <p:nvPr/>
        </p:nvSpPr>
        <p:spPr>
          <a:xfrm>
            <a:off x="8181918" y="5165181"/>
            <a:ext cx="1508888" cy="24578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02E470-36FA-4D34-963D-6F5F2F632449}"/>
              </a:ext>
            </a:extLst>
          </p:cNvPr>
          <p:cNvSpPr txBox="1"/>
          <p:nvPr/>
        </p:nvSpPr>
        <p:spPr>
          <a:xfrm>
            <a:off x="3000885" y="5760939"/>
            <a:ext cx="602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P-value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0.05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  <a:sym typeface="Wingdings" panose="05000000000000000000" pitchFamily="2" charset="2"/>
              </a:rPr>
              <a:t>모두 유의함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85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988CC1-6CF8-44A2-BD71-7578A572544C}"/>
              </a:ext>
            </a:extLst>
          </p:cNvPr>
          <p:cNvGrpSpPr/>
          <p:nvPr/>
        </p:nvGrpSpPr>
        <p:grpSpPr>
          <a:xfrm>
            <a:off x="5233698" y="609158"/>
            <a:ext cx="2481866" cy="1658851"/>
            <a:chOff x="5899710" y="2880938"/>
            <a:chExt cx="2496601" cy="165885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A45062-FAB6-4161-ABE7-014A2742FD59}"/>
                </a:ext>
              </a:extLst>
            </p:cNvPr>
            <p:cNvGrpSpPr/>
            <p:nvPr/>
          </p:nvGrpSpPr>
          <p:grpSpPr>
            <a:xfrm>
              <a:off x="5899710" y="2880938"/>
              <a:ext cx="2496601" cy="1658851"/>
              <a:chOff x="4616959" y="1346786"/>
              <a:chExt cx="2004062" cy="1658851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7685A90-2E5F-4DCD-9855-0FE4D12DD1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1197" r="16644"/>
              <a:stretch/>
            </p:blipFill>
            <p:spPr>
              <a:xfrm>
                <a:off x="4616959" y="1716118"/>
                <a:ext cx="2004062" cy="1289519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E482F7C-BC17-4B4C-8BC9-D827ABF12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9449" r="16644" b="35165"/>
              <a:stretch/>
            </p:blipFill>
            <p:spPr>
              <a:xfrm>
                <a:off x="4616959" y="1346786"/>
                <a:ext cx="2004062" cy="369332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C58456B-E2A4-402C-9F53-FDCF4D1CA822}"/>
                  </a:ext>
                </a:extLst>
              </p:cNvPr>
              <p:cNvSpPr/>
              <p:nvPr/>
            </p:nvSpPr>
            <p:spPr>
              <a:xfrm>
                <a:off x="4616959" y="1716118"/>
                <a:ext cx="2004062" cy="87169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719C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D521A4-DB0D-4776-99A2-D61CDF06B0AE}"/>
                </a:ext>
              </a:extLst>
            </p:cNvPr>
            <p:cNvSpPr/>
            <p:nvPr/>
          </p:nvSpPr>
          <p:spPr>
            <a:xfrm>
              <a:off x="6725587" y="2889716"/>
              <a:ext cx="771739" cy="293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환경지수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0133" y="113026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모델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61D2D8-A95C-4131-9641-EAB4E809C1BF}"/>
              </a:ext>
            </a:extLst>
          </p:cNvPr>
          <p:cNvSpPr txBox="1"/>
          <p:nvPr/>
        </p:nvSpPr>
        <p:spPr>
          <a:xfrm>
            <a:off x="131315" y="783034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기준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A6E588-0F14-47ED-BE2D-65BD060DD259}"/>
              </a:ext>
            </a:extLst>
          </p:cNvPr>
          <p:cNvSpPr/>
          <p:nvPr/>
        </p:nvSpPr>
        <p:spPr>
          <a:xfrm>
            <a:off x="100133" y="1576264"/>
            <a:ext cx="119978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환경지수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3A8B09-A3B0-44F2-A6F8-E28097682E1B}"/>
              </a:ext>
            </a:extLst>
          </p:cNvPr>
          <p:cNvSpPr/>
          <p:nvPr/>
        </p:nvSpPr>
        <p:spPr>
          <a:xfrm>
            <a:off x="100133" y="3922001"/>
            <a:ext cx="1199782" cy="332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교통지수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5DBDFB-7346-473B-B651-2C8DB500278A}"/>
              </a:ext>
            </a:extLst>
          </p:cNvPr>
          <p:cNvGrpSpPr/>
          <p:nvPr/>
        </p:nvGrpSpPr>
        <p:grpSpPr>
          <a:xfrm>
            <a:off x="4678983" y="2686073"/>
            <a:ext cx="4143935" cy="3481126"/>
            <a:chOff x="7246523" y="1230487"/>
            <a:chExt cx="4562531" cy="43624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BFDE131-06F8-4684-97A3-66DC70AF1D92}"/>
                </a:ext>
              </a:extLst>
            </p:cNvPr>
            <p:cNvGrpSpPr/>
            <p:nvPr/>
          </p:nvGrpSpPr>
          <p:grpSpPr>
            <a:xfrm>
              <a:off x="7246523" y="1230488"/>
              <a:ext cx="4562531" cy="4362450"/>
              <a:chOff x="7246523" y="1230488"/>
              <a:chExt cx="4562531" cy="436245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0E2BFCF0-3F83-41C8-8EEB-9176E5703C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043"/>
              <a:stretch/>
            </p:blipFill>
            <p:spPr>
              <a:xfrm>
                <a:off x="7246523" y="1230488"/>
                <a:ext cx="4562531" cy="4362450"/>
              </a:xfrm>
              <a:prstGeom prst="rect">
                <a:avLst/>
              </a:prstGeom>
              <a:noFill/>
              <a:ln w="38100"/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87B1680-757C-420A-8645-9EEDBA36589B}"/>
                  </a:ext>
                </a:extLst>
              </p:cNvPr>
              <p:cNvSpPr/>
              <p:nvPr/>
            </p:nvSpPr>
            <p:spPr>
              <a:xfrm>
                <a:off x="8563681" y="1283130"/>
                <a:ext cx="845050" cy="264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환경지수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C09AF61-269D-4942-9847-C5ED213FD94F}"/>
                </a:ext>
              </a:extLst>
            </p:cNvPr>
            <p:cNvSpPr/>
            <p:nvPr/>
          </p:nvSpPr>
          <p:spPr>
            <a:xfrm>
              <a:off x="8524875" y="1230487"/>
              <a:ext cx="1649055" cy="4362451"/>
            </a:xfrm>
            <a:prstGeom prst="rect">
              <a:avLst/>
            </a:prstGeom>
            <a:noFill/>
            <a:ln w="3175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1719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7DE001-7D88-40A6-9917-A14E9EF0A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15" y="3884336"/>
            <a:ext cx="3089321" cy="267511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9571A1B-1791-4ECF-A743-328262719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79" y="1577503"/>
            <a:ext cx="3221213" cy="20132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8E360DF-E663-45CB-9643-472DB23773CD}"/>
              </a:ext>
            </a:extLst>
          </p:cNvPr>
          <p:cNvSpPr txBox="1"/>
          <p:nvPr/>
        </p:nvSpPr>
        <p:spPr>
          <a:xfrm>
            <a:off x="5306231" y="294823"/>
            <a:ext cx="233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사분위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범위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FDBACE-30D7-4967-BD25-5164130A7956}"/>
              </a:ext>
            </a:extLst>
          </p:cNvPr>
          <p:cNvSpPr txBox="1"/>
          <p:nvPr/>
        </p:nvSpPr>
        <p:spPr>
          <a:xfrm>
            <a:off x="5378764" y="2400726"/>
            <a:ext cx="233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적합도 지수 산출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D4DF83-0A70-48DE-A05D-F6913CAE9F17}"/>
              </a:ext>
            </a:extLst>
          </p:cNvPr>
          <p:cNvSpPr txBox="1"/>
          <p:nvPr/>
        </p:nvSpPr>
        <p:spPr>
          <a:xfrm>
            <a:off x="9215318" y="1553039"/>
            <a:ext cx="2693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종합분석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-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C7BDC3EB-A52D-472B-B7FA-631B69FC8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894943"/>
              </p:ext>
            </p:extLst>
          </p:nvPr>
        </p:nvGraphicFramePr>
        <p:xfrm>
          <a:off x="9480643" y="1840715"/>
          <a:ext cx="2210712" cy="1596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9814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549814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555542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555542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250007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4893" marR="44893" marT="22447" marB="2244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4893" marR="44893" marT="22447" marB="2244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41450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4623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4893" marR="44893" marT="22447" marB="2244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High-Mid</a:t>
                      </a:r>
                      <a:endParaRPr lang="en-US" altLang="ko-KR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High-Low</a:t>
                      </a:r>
                      <a:endParaRPr lang="en-US" altLang="ko-KR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4698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8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800" b="0" i="0" u="none" strike="noStrike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CB86E97-9CE9-49C0-8794-8D05E7B0D51C}"/>
              </a:ext>
            </a:extLst>
          </p:cNvPr>
          <p:cNvSpPr txBox="1"/>
          <p:nvPr/>
        </p:nvSpPr>
        <p:spPr>
          <a:xfrm>
            <a:off x="9405194" y="3435802"/>
            <a:ext cx="23616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Table.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2x2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테이블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49CEB6A8-BC47-4AE2-98AF-D41C53AE8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310152"/>
              </p:ext>
            </p:extLst>
          </p:nvPr>
        </p:nvGraphicFramePr>
        <p:xfrm>
          <a:off x="9480643" y="3922001"/>
          <a:ext cx="2210712" cy="17246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9815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549815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555541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555541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200790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62153" marR="62153" marT="31077" marB="3107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62153" marR="62153" marT="31077" marB="3107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39465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394651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  <a:endParaRPr lang="ko-KR" altLang="en-US" sz="36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  <a:endParaRPr lang="ko-KR" altLang="en-US" sz="36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3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62153" marR="62153" marT="31077" marB="3107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</a:t>
                      </a:r>
                      <a:endParaRPr lang="en-US" altLang="ko-KR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1</a:t>
                      </a:r>
                      <a:endParaRPr lang="en-US" altLang="ko-KR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594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4</a:t>
                      </a:r>
                      <a:endParaRPr lang="en-US" altLang="ko-KR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3</a:t>
                      </a:r>
                      <a:endParaRPr lang="en-US" altLang="ko-KR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0AAEBBAB-D572-4C2F-A262-0C4605415A06}"/>
              </a:ext>
            </a:extLst>
          </p:cNvPr>
          <p:cNvSpPr txBox="1"/>
          <p:nvPr/>
        </p:nvSpPr>
        <p:spPr>
          <a:xfrm>
            <a:off x="8989147" y="387226"/>
            <a:ext cx="3102719" cy="1015663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179997" marR="0" lvl="0" indent="27719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	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408597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408597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물리적 환경 적합성</a:t>
            </a:r>
            <a:endParaRPr lang="en-US" altLang="ko-KR" sz="1200" dirty="0">
              <a:solidFill>
                <a:prstClr val="black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637197" lvl="1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결과 도출 방법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4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분위수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기준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699642-D584-4CB9-9475-88DFF7B1021E}"/>
              </a:ext>
            </a:extLst>
          </p:cNvPr>
          <p:cNvSpPr txBox="1"/>
          <p:nvPr/>
        </p:nvSpPr>
        <p:spPr>
          <a:xfrm>
            <a:off x="9161528" y="5686842"/>
            <a:ext cx="2466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취약성 하위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25%, 50%</a:t>
            </a:r>
          </a:p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환경 적합성 상위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25%, 50% </a:t>
            </a:r>
          </a:p>
        </p:txBody>
      </p:sp>
    </p:spTree>
    <p:extLst>
      <p:ext uri="{BB962C8B-B14F-4D97-AF65-F5344CB8AC3E}">
        <p14:creationId xmlns:p14="http://schemas.microsoft.com/office/powerpoint/2010/main" val="2566999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E14B6-9FC4-47DF-AD85-C295028F278A}"/>
              </a:ext>
            </a:extLst>
          </p:cNvPr>
          <p:cNvSpPr/>
          <p:nvPr/>
        </p:nvSpPr>
        <p:spPr>
          <a:xfrm>
            <a:off x="100133" y="113026"/>
            <a:ext cx="24176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10E4E-15E7-48F4-99A2-C03ECD44053D}"/>
              </a:ext>
            </a:extLst>
          </p:cNvPr>
          <p:cNvSpPr txBox="1"/>
          <p:nvPr/>
        </p:nvSpPr>
        <p:spPr>
          <a:xfrm>
            <a:off x="5438775" y="2681750"/>
            <a:ext cx="6536530" cy="1477328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결과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도입필요 지역의 소득 수준이 높은 지역인 경우가 많아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sng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공시지가 변수를 추가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해 교통 취약계층이 많은 지역을 선정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726E74A-D445-46B6-BB8A-A9F9AD6F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84"/>
          <a:stretch/>
        </p:blipFill>
        <p:spPr>
          <a:xfrm>
            <a:off x="263100" y="1192059"/>
            <a:ext cx="5029401" cy="41797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AF56D3-CF5D-4589-9D92-EE80BA5994A8}"/>
              </a:ext>
            </a:extLst>
          </p:cNvPr>
          <p:cNvSpPr/>
          <p:nvPr/>
        </p:nvSpPr>
        <p:spPr>
          <a:xfrm>
            <a:off x="4533900" y="1192058"/>
            <a:ext cx="758601" cy="4179713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2E005C-19E4-4A0F-B596-D7743E961AFF}"/>
              </a:ext>
            </a:extLst>
          </p:cNvPr>
          <p:cNvSpPr/>
          <p:nvPr/>
        </p:nvSpPr>
        <p:spPr>
          <a:xfrm>
            <a:off x="550358" y="1192058"/>
            <a:ext cx="621218" cy="4179713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1820-2DEA-4D8C-B1B2-6B9A5CA1A912}"/>
              </a:ext>
            </a:extLst>
          </p:cNvPr>
          <p:cNvSpPr txBox="1"/>
          <p:nvPr/>
        </p:nvSpPr>
        <p:spPr>
          <a:xfrm>
            <a:off x="6781368" y="1773071"/>
            <a:ext cx="3553257" cy="377660"/>
          </a:xfrm>
          <a:prstGeom prst="rect">
            <a:avLst/>
          </a:prstGeom>
          <a:solidFill>
            <a:srgbClr val="8B7B6F">
              <a:alpha val="34000"/>
            </a:srgbClr>
          </a:solidFill>
        </p:spPr>
        <p:txBody>
          <a:bodyPr wrap="square">
            <a:spAutoFit/>
          </a:bodyPr>
          <a:lstStyle/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취약계층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[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형평성 고려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]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0690AC-0F72-4380-B597-CE6BA3328D3B}"/>
              </a:ext>
            </a:extLst>
          </p:cNvPr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63522C16-2D7F-45D3-AE06-E51BEBB0ADE3}"/>
                </a:ext>
              </a:extLst>
            </p:cNvPr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38E3BE-6846-4028-85FE-380D67642F63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A8C78C-33BF-4F15-9140-36A9B5E8E70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513621F-7D46-41FF-B9EF-E9808216E1D2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D98DE1-6993-4C6F-A366-E2C051727A98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977D06-8196-4551-A6B7-3C3345ADD450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A81E0B-479C-40CD-A3DF-579CAB3301D7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E3AC59-3575-4AA7-939A-013663A36618}"/>
              </a:ext>
            </a:extLst>
          </p:cNvPr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C3D27C12-2F37-4B31-96D4-4487918E6F01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9453D3-4DDB-4E9F-8988-3BFA9DA3A809}"/>
                </a:ext>
              </a:extLst>
            </p:cNvPr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4BDF9F-8585-4D40-B311-9F436645A865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1C9A82-79C5-43E7-9A1F-8E9AB69614B7}"/>
                </a:ext>
              </a:extLst>
            </p:cNvPr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001960-AFC2-4C71-A6A6-7FA30FDB6F27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C6BA5E-8445-4D56-B061-2221719371E5}"/>
                </a:ext>
              </a:extLst>
            </p:cNvPr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AA6D90-172F-43DC-8B56-84485A824422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B08BAC2-84B9-450B-9C3A-48CFB2345215}"/>
                </a:ext>
              </a:extLst>
            </p:cNvPr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B1C75A-0868-4400-95AC-BFD21560B3C1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9A809DC-08E3-4B10-A6DF-70AD41D5DEE2}"/>
                </a:ext>
              </a:extLst>
            </p:cNvPr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342A677-42D1-41B8-9DA7-7D73B45FB9FE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EB4E38-0165-463C-8452-5C36E614C41B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FBF0173-E407-49D7-B17F-8D1B7E284161}"/>
                </a:ext>
              </a:extLst>
            </p:cNvPr>
            <p:cNvCxnSpPr>
              <a:endCxn id="3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E8CC131-5447-4EB2-BA3C-989817B41292}"/>
              </a:ext>
            </a:extLst>
          </p:cNvPr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EC0F5088-8BCB-43B4-9735-07918B5F4079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D6F7B4-E5C8-478E-B512-9D5A70023852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2C8E33-3581-4446-99B3-78247B8F6C08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46A5DAD-0F19-4C83-A055-410C03E74256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C35A93-A1F4-41EB-AF07-D3E439B9D4ED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CFC7D02-64EA-4EA9-8CF7-1C2DD4C22C51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8934D5C-459F-42FC-A036-98B80FE635A0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1D4AB7B-D535-4A40-805B-92BC5C86DD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4547E75-31B6-4CE0-BD77-C0A3A64227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" y="5789702"/>
            <a:ext cx="648758" cy="648758"/>
          </a:xfrm>
          <a:prstGeom prst="rect">
            <a:avLst/>
          </a:prstGeom>
        </p:spPr>
      </p:pic>
      <p:sp>
        <p:nvSpPr>
          <p:cNvPr id="3" name="자유형 14">
            <a:extLst>
              <a:ext uri="{FF2B5EF4-FFF2-40B4-BE49-F238E27FC236}">
                <a16:creationId xmlns:a16="http://schemas.microsoft.com/office/drawing/2014/main" id="{5CF2EEF9-C13D-4EE3-8E1B-48FE0EF56464}"/>
              </a:ext>
            </a:extLst>
          </p:cNvPr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5F90572-C60E-4D23-8525-4D5DC8070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1" y="5437539"/>
            <a:ext cx="916163" cy="106227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45AAFDC-E86E-4F4B-9E7E-DBEB7E2527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CB167952-7F28-4080-AD61-549CF16F4F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3FB03BD7-1843-4003-8DDC-55BEB41F1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5D1E19B3-7241-4688-82BD-54AE8B205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E47EA304-3C59-49D6-A7D5-FE7468046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50FCA144-C9AA-4B87-A0DA-8F6E31EDF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B59CB47E-FB87-4DA8-A6F5-5B1963B18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39CAE9F0-B2EA-4338-8330-6872908A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C9208D6-9557-4F5D-AF0D-692DECDEC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BA4D9252-6FF1-41C3-9320-26BA910B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F24F3C37-8AAB-4E90-9CBF-A75E5D8E3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30BF9263-2C62-43D8-BD41-2BD1978B9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DF100A67-0705-4981-832F-9F16C28C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C83854AC-63AC-4941-A914-A1DAAC49D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DB8B9CBC-B360-4EB7-BD17-BCD4A17E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324CED3C-9EE1-4EA8-80D4-876703B4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6899D6D6-A840-4F9A-A77C-A519115E1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66629815-C9D8-41C1-8E8B-D3AB943A1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FA1F1F7D-A51B-4150-BF83-EB9263744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25D79A-EEB6-466F-B2DF-F613F7686898}"/>
              </a:ext>
            </a:extLst>
          </p:cNvPr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73FB6951-121D-4CF2-8E93-26B7CCDA40DB}"/>
                </a:ext>
              </a:extLst>
            </p:cNvPr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A57025CF-F2BF-47FB-8741-9185378CD5AE}"/>
                </a:ext>
              </a:extLst>
            </p:cNvPr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E71768-4986-4CE4-8DAC-789C5505F9EA}"/>
                </a:ext>
              </a:extLst>
            </p:cNvPr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BCC9F3-FC85-432A-86E3-86C725DC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5666C5-9C74-4CD4-9C8F-AF64D69685BE}"/>
                </a:ext>
              </a:extLst>
            </p:cNvPr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B69609F-E650-4E9F-A374-2D274DADE63B}"/>
                </a:ext>
              </a:extLst>
            </p:cNvPr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7046C-7317-4545-95FF-3D7ACEF12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EC9D62-9892-40C1-B8AA-A3BEC340D0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4D711D03-3438-4D5E-AE8F-E2383107E448}"/>
              </a:ext>
            </a:extLst>
          </p:cNvPr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32EA1B9-002B-4BFF-A3CB-E5000A5617C1}"/>
              </a:ext>
            </a:extLst>
          </p:cNvPr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F22CC99-B574-4DCD-8E9F-83C1361F1967}"/>
              </a:ext>
            </a:extLst>
          </p:cNvPr>
          <p:cNvSpPr>
            <a:spLocks/>
          </p:cNvSpPr>
          <p:nvPr/>
        </p:nvSpPr>
        <p:spPr bwMode="auto">
          <a:xfrm>
            <a:off x="2013353" y="54068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EF45E66-EF87-4BC5-88FD-39131474A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1D0C7-8883-4AD2-8F25-6AF9A09757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37" y="5716801"/>
            <a:ext cx="744338" cy="74433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100133" y="113026"/>
            <a:ext cx="535915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이동성 측면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EA262-2763-4951-92E9-07510270A50C}"/>
              </a:ext>
            </a:extLst>
          </p:cNvPr>
          <p:cNvSpPr txBox="1"/>
          <p:nvPr/>
        </p:nvSpPr>
        <p:spPr>
          <a:xfrm>
            <a:off x="222065" y="1159445"/>
            <a:ext cx="668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 목적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대중교통 이동 시간 취약성 측면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위치 선정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A685AF-7F10-41F4-A540-8B66D7D66774}"/>
              </a:ext>
            </a:extLst>
          </p:cNvPr>
          <p:cNvSpPr txBox="1"/>
          <p:nvPr/>
        </p:nvSpPr>
        <p:spPr>
          <a:xfrm>
            <a:off x="226606" y="1638393"/>
            <a:ext cx="744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공공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활용 데이터 수집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1. T-map API	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                                       2.  TOPIS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대중교통 환승 정보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2C8FD97-EE68-4DED-8663-681EC24AE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13124"/>
              </p:ext>
            </p:extLst>
          </p:nvPr>
        </p:nvGraphicFramePr>
        <p:xfrm>
          <a:off x="343191" y="2399288"/>
          <a:ext cx="6819609" cy="807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209">
                  <a:extLst>
                    <a:ext uri="{9D8B030D-6E8A-4147-A177-3AD203B41FA5}">
                      <a16:colId xmlns:a16="http://schemas.microsoft.com/office/drawing/2014/main" val="3863375219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250071158"/>
                    </a:ext>
                  </a:extLst>
                </a:gridCol>
              </a:tblGrid>
              <a:tr h="171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분석 기준</a:t>
                      </a:r>
                    </a:p>
                  </a:txBody>
                  <a:tcPr marT="36000">
                    <a:lnR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분석 설명</a:t>
                      </a:r>
                    </a:p>
                  </a:txBody>
                  <a:tcPr marT="36000">
                    <a:lnL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449576"/>
                  </a:ext>
                </a:extLst>
              </a:tr>
              <a:tr h="451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형평성</a:t>
                      </a:r>
                    </a:p>
                  </a:txBody>
                  <a:tcPr marT="36000">
                    <a:lnR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자동차 통행시간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–  </a:t>
                      </a: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대중교통 통행시간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)</a:t>
                      </a:r>
                      <a:endParaRPr lang="ko-KR" altLang="en-US" b="1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T="36000">
                    <a:lnL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2144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24DEE6D9-690B-435F-8DE2-B00467B9F906}"/>
              </a:ext>
            </a:extLst>
          </p:cNvPr>
          <p:cNvSpPr txBox="1"/>
          <p:nvPr/>
        </p:nvSpPr>
        <p:spPr>
          <a:xfrm>
            <a:off x="222065" y="3307493"/>
            <a:ext cx="73122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 시간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오후 </a:t>
            </a:r>
            <a:r>
              <a:rPr lang="en-US" altLang="ko-KR" sz="2000" dirty="0">
                <a:solidFill>
                  <a:prstClr val="black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 출발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강남역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시청역 업무지구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위치선정 지역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	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실시간 소요시간 데이터 수집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50456C-9865-431A-AF8C-A038688B8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851" y="3521077"/>
            <a:ext cx="4399071" cy="24215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E739E8-5C28-419E-9391-37AEA06371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851" y="1039692"/>
            <a:ext cx="4399071" cy="24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3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25706" y="6411407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7046C-7317-4545-95FF-3D7ACEF12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" y="6000111"/>
            <a:ext cx="409270" cy="409270"/>
          </a:xfrm>
          <a:prstGeom prst="rect">
            <a:avLst/>
          </a:prstGeom>
        </p:spPr>
      </p:pic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32EA1B9-002B-4BFF-A3CB-E5000A5617C1}"/>
              </a:ext>
            </a:extLst>
          </p:cNvPr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F22CC99-B574-4DCD-8E9F-83C1361F1967}"/>
              </a:ext>
            </a:extLst>
          </p:cNvPr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100133" y="113026"/>
            <a:ext cx="392928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교통취약지 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226A6-FAAA-47E0-913A-053A7B50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03" y="1653162"/>
            <a:ext cx="6664448" cy="44261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7CE365A-D7B5-4B85-BC30-BBF402420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44" y="1669587"/>
            <a:ext cx="4503779" cy="442612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38939A-0D47-40C8-B693-2C65768D402F}"/>
              </a:ext>
            </a:extLst>
          </p:cNvPr>
          <p:cNvSpPr/>
          <p:nvPr/>
        </p:nvSpPr>
        <p:spPr>
          <a:xfrm>
            <a:off x="1375642" y="1131169"/>
            <a:ext cx="481977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통근 시간대 대중교통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이동시간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&gt;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A7F5F4-88D1-4598-BAEB-8D9B84C5B372}"/>
              </a:ext>
            </a:extLst>
          </p:cNvPr>
          <p:cNvSpPr/>
          <p:nvPr/>
        </p:nvSpPr>
        <p:spPr>
          <a:xfrm>
            <a:off x="8322230" y="1131169"/>
            <a:ext cx="300160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&lt;PM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우선도입 필요 순위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9573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B17DB53-F3E6-4FC5-BE16-9ED6C6327893}"/>
              </a:ext>
            </a:extLst>
          </p:cNvPr>
          <p:cNvSpPr/>
          <p:nvPr/>
        </p:nvSpPr>
        <p:spPr>
          <a:xfrm>
            <a:off x="0" y="4555377"/>
            <a:ext cx="12192000" cy="1158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323004" y="108646"/>
            <a:ext cx="1569660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결론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25129B-2303-454D-A8B0-02079BAFFEE1}"/>
              </a:ext>
            </a:extLst>
          </p:cNvPr>
          <p:cNvSpPr txBox="1"/>
          <p:nvPr/>
        </p:nvSpPr>
        <p:spPr>
          <a:xfrm>
            <a:off x="524879" y="1181890"/>
            <a:ext cx="10794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의의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도입의 형평성 제고를 위한 연구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55E67-9FEE-428C-8E90-770A10A8F8D5}"/>
              </a:ext>
            </a:extLst>
          </p:cNvPr>
          <p:cNvSpPr txBox="1"/>
          <p:nvPr/>
        </p:nvSpPr>
        <p:spPr>
          <a:xfrm>
            <a:off x="527450" y="1612837"/>
            <a:ext cx="918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요소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취약지 문제 해결을 위한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도입 지역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6728C1-4B3B-4076-953E-95EC8C462DAF}"/>
              </a:ext>
            </a:extLst>
          </p:cNvPr>
          <p:cNvSpPr txBox="1"/>
          <p:nvPr/>
        </p:nvSpPr>
        <p:spPr>
          <a:xfrm>
            <a:off x="527450" y="2004741"/>
            <a:ext cx="918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변수 요소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PM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특성상 도입에 필요한 환경요소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	  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취약지 분석을 위한 교통 접근성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C990FA-A4C4-40A9-AC2E-12124753BC68}"/>
              </a:ext>
            </a:extLst>
          </p:cNvPr>
          <p:cNvSpPr txBox="1"/>
          <p:nvPr/>
        </p:nvSpPr>
        <p:spPr>
          <a:xfrm>
            <a:off x="545068" y="2788703"/>
            <a:ext cx="11429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과정 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타당성 확보를 위한 예상 요소의 다중회귀 분석 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가지 상이한 지표를 고려한 교차분석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지표 분석 결과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이용률이 높을 것으로 예상되는 일부 지역이 선정됨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취약계층 기준 교통 취약성 고려를 위한 공시지가 요소 추가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대비 대중교통 이용시간 분석 후 우선순위 산출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(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교통이동성 고려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E8400D-C94E-4B95-A90A-EC74E99498C3}"/>
              </a:ext>
            </a:extLst>
          </p:cNvPr>
          <p:cNvSpPr txBox="1"/>
          <p:nvPr/>
        </p:nvSpPr>
        <p:spPr>
          <a:xfrm>
            <a:off x="545068" y="4659589"/>
            <a:ext cx="113239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의의 및 시사점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서울시 내 교통 서비스의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사회적 형평성을 제고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하기 위해 다양한 대중교통 대체 서비스 개선 정책이 우선시 되어야 하는 지역을 파악함으로써 장래에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서비스가 효율성 보다는 형평성을 중요시하는 공공사업으로 시행될 경우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의사결정에 고려할 수 있을 것으로 기대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90305A-62DE-47C9-9331-8449F5F8FA1C}"/>
              </a:ext>
            </a:extLst>
          </p:cNvPr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C29BC0A0-96F2-420D-BFA9-7C06A1D9D10F}"/>
                </a:ext>
              </a:extLst>
            </p:cNvPr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2E5C9-C577-4B56-82C5-2B2011049A5D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1FA1F7-2608-4419-83C1-12799A46CA2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E35021-42FC-43AF-88F6-5A975D147B04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BAA80A-EA67-443F-8C9D-CC35FA07A6AD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AB1C71-77FF-4DFD-B3D2-6DEB20949DB6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9240E7-FF25-4481-94D9-593D92670465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E2A20A1-11E5-48B1-AA0F-794DB301299E}"/>
              </a:ext>
            </a:extLst>
          </p:cNvPr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37" name="사다리꼴 36">
              <a:extLst>
                <a:ext uri="{FF2B5EF4-FFF2-40B4-BE49-F238E27FC236}">
                  <a16:creationId xmlns:a16="http://schemas.microsoft.com/office/drawing/2014/main" id="{B716BA71-E3BC-4D48-B269-E8EE9AE522FB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E4412F-A260-413A-88FB-1B4BDB27588E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113CE1F-0D78-40A8-A536-5E079D01BD8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A998FC4-AE15-4DFD-B1BB-3BE708E40493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A3B428-0158-4A0A-8297-51BBA4A16F7F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9378DB7-9A92-44DF-999D-29EADE9507FB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0BD8A43-1B80-40BA-A010-2316B3B3363F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67C6D1B1-30DD-4BF7-A048-C022FB2B8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B800A7-A974-4E36-9ED5-B65D4DF91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8" y="5789702"/>
            <a:ext cx="648758" cy="648758"/>
          </a:xfrm>
          <a:prstGeom prst="rect">
            <a:avLst/>
          </a:prstGeom>
        </p:spPr>
      </p:pic>
      <p:grpSp>
        <p:nvGrpSpPr>
          <p:cNvPr id="46" name="Group 8">
            <a:extLst>
              <a:ext uri="{FF2B5EF4-FFF2-40B4-BE49-F238E27FC236}">
                <a16:creationId xmlns:a16="http://schemas.microsoft.com/office/drawing/2014/main" id="{23EAF114-BC4F-4637-AC26-850EA9ECAB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2F41DBD5-E74B-4121-9A9A-5C9AD44F3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82009D90-DF5A-4B8C-A5BC-39E93897E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Rectangle 11">
              <a:extLst>
                <a:ext uri="{FF2B5EF4-FFF2-40B4-BE49-F238E27FC236}">
                  <a16:creationId xmlns:a16="http://schemas.microsoft.com/office/drawing/2014/main" id="{545D96AE-EF0A-4C59-BFBE-B68ACE6A0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Rectangle 12">
              <a:extLst>
                <a:ext uri="{FF2B5EF4-FFF2-40B4-BE49-F238E27FC236}">
                  <a16:creationId xmlns:a16="http://schemas.microsoft.com/office/drawing/2014/main" id="{691B12D9-1E69-41AF-83A3-49919E1F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Rectangle 13">
              <a:extLst>
                <a:ext uri="{FF2B5EF4-FFF2-40B4-BE49-F238E27FC236}">
                  <a16:creationId xmlns:a16="http://schemas.microsoft.com/office/drawing/2014/main" id="{435CFEEF-BA5D-4D6B-B004-2D40B2C5F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Rectangle 14">
              <a:extLst>
                <a:ext uri="{FF2B5EF4-FFF2-40B4-BE49-F238E27FC236}">
                  <a16:creationId xmlns:a16="http://schemas.microsoft.com/office/drawing/2014/main" id="{492C9C11-DF27-4EB9-A4FA-C1D5B8367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Rectangle 15">
              <a:extLst>
                <a:ext uri="{FF2B5EF4-FFF2-40B4-BE49-F238E27FC236}">
                  <a16:creationId xmlns:a16="http://schemas.microsoft.com/office/drawing/2014/main" id="{A2D7F8F1-7AA3-4F63-AA23-5BFC9A256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Rectangle 16">
              <a:extLst>
                <a:ext uri="{FF2B5EF4-FFF2-40B4-BE49-F238E27FC236}">
                  <a16:creationId xmlns:a16="http://schemas.microsoft.com/office/drawing/2014/main" id="{75B72B3C-A14B-45B2-9473-D203B73FD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Rectangle 17">
              <a:extLst>
                <a:ext uri="{FF2B5EF4-FFF2-40B4-BE49-F238E27FC236}">
                  <a16:creationId xmlns:a16="http://schemas.microsoft.com/office/drawing/2014/main" id="{F339492D-933F-49DD-8671-D0B99758F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Rectangle 18">
              <a:extLst>
                <a:ext uri="{FF2B5EF4-FFF2-40B4-BE49-F238E27FC236}">
                  <a16:creationId xmlns:a16="http://schemas.microsoft.com/office/drawing/2014/main" id="{FA493CA6-662D-4AA5-92E6-A77F3FB3B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BE8A9C18-6866-4747-AA8D-ACA1C1EBC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Rectangle 22">
              <a:extLst>
                <a:ext uri="{FF2B5EF4-FFF2-40B4-BE49-F238E27FC236}">
                  <a16:creationId xmlns:a16="http://schemas.microsoft.com/office/drawing/2014/main" id="{5998E724-A906-44DD-91D3-6D819AFD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8F075160-DD89-476F-8D24-78CC2C32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Rectangle 24">
              <a:extLst>
                <a:ext uri="{FF2B5EF4-FFF2-40B4-BE49-F238E27FC236}">
                  <a16:creationId xmlns:a16="http://schemas.microsoft.com/office/drawing/2014/main" id="{10EB6B99-E9FF-4E00-B68A-CE7AB28D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0C7DF3CB-AC42-4245-856D-A17E0283B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Rectangle 26">
              <a:extLst>
                <a:ext uri="{FF2B5EF4-FFF2-40B4-BE49-F238E27FC236}">
                  <a16:creationId xmlns:a16="http://schemas.microsoft.com/office/drawing/2014/main" id="{36AB1206-74EA-428D-9885-CD62F2BD9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B518E15C-CC4D-4892-BB5E-36E87E99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0" name="자유형 14">
            <a:extLst>
              <a:ext uri="{FF2B5EF4-FFF2-40B4-BE49-F238E27FC236}">
                <a16:creationId xmlns:a16="http://schemas.microsoft.com/office/drawing/2014/main" id="{2DCBD344-BE43-43FB-8B11-91B161843950}"/>
              </a:ext>
            </a:extLst>
          </p:cNvPr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906A507D-FEAA-4BA0-95F6-AAD2DC256D05}"/>
              </a:ext>
            </a:extLst>
          </p:cNvPr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2538B04C-F43A-4B25-99D0-C33E6A3BDA50}"/>
              </a:ext>
            </a:extLst>
          </p:cNvPr>
          <p:cNvSpPr>
            <a:spLocks/>
          </p:cNvSpPr>
          <p:nvPr/>
        </p:nvSpPr>
        <p:spPr bwMode="auto">
          <a:xfrm>
            <a:off x="1278980" y="5753453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9E826CA-665A-4D8A-A2F6-12B1CE56F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676110"/>
            <a:ext cx="710407" cy="82370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3E800A2-D488-4487-998D-49F7F5422C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6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649013" y="565907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095143" y="5625972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PM(Personal Mobility)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504693" y="1111729"/>
            <a:ext cx="1108792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‘</a:t>
            </a: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개념</a:t>
            </a: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’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전기를 동력으로 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인용 이동수단으로 </a:t>
            </a:r>
            <a:endParaRPr lang="en-US" altLang="ko-KR" sz="24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전동 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전동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킥보드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자전거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초소형 전기차 등이 이에 해당된다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F08FC7-897A-46FF-BA64-9AB8702F59BA}"/>
              </a:ext>
            </a:extLst>
          </p:cNvPr>
          <p:cNvSpPr txBox="1"/>
          <p:nvPr/>
        </p:nvSpPr>
        <p:spPr>
          <a:xfrm>
            <a:off x="826833" y="3071563"/>
            <a:ext cx="11021013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‘</a:t>
            </a: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개인형</a:t>
            </a: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 장치 관련 법 개정</a:t>
            </a: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’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2020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년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12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월에는 도로교통법이 개정됨에 따라 최고 속도 시속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25km 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미만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총 중량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30kg 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미만인 개인형 이동 장치에 한해 자전거 도로의 통행과 운전면허 없이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13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세 이상  누구나 이용이 가능해진다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  <a:endParaRPr lang="ko-KR" altLang="en-US" sz="24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45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C423934-D392-4271-86C8-7C0F90B11EC4}"/>
              </a:ext>
            </a:extLst>
          </p:cNvPr>
          <p:cNvGrpSpPr/>
          <p:nvPr/>
        </p:nvGrpSpPr>
        <p:grpSpPr>
          <a:xfrm>
            <a:off x="3966267" y="1700289"/>
            <a:ext cx="4832014" cy="4799525"/>
            <a:chOff x="3226625" y="1686491"/>
            <a:chExt cx="4832014" cy="479952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1A8DB35-F0E4-491F-BEF1-7CFCCE6C44C1}"/>
                </a:ext>
              </a:extLst>
            </p:cNvPr>
            <p:cNvGrpSpPr/>
            <p:nvPr/>
          </p:nvGrpSpPr>
          <p:grpSpPr>
            <a:xfrm>
              <a:off x="3226625" y="1686491"/>
              <a:ext cx="4832014" cy="4799525"/>
              <a:chOff x="2933220" y="1140619"/>
              <a:chExt cx="4805591" cy="651716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C95D74F-1D1C-4125-8591-758B43E929EE}"/>
                  </a:ext>
                </a:extLst>
              </p:cNvPr>
              <p:cNvGrpSpPr/>
              <p:nvPr/>
            </p:nvGrpSpPr>
            <p:grpSpPr>
              <a:xfrm>
                <a:off x="2933220" y="1141185"/>
                <a:ext cx="4805591" cy="6516602"/>
                <a:chOff x="344287" y="216410"/>
                <a:chExt cx="11619113" cy="1253719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20FE4AF0-2E9A-4982-B5B5-6703C793A2DC}"/>
                    </a:ext>
                  </a:extLst>
                </p:cNvPr>
                <p:cNvGrpSpPr/>
                <p:nvPr/>
              </p:nvGrpSpPr>
              <p:grpSpPr>
                <a:xfrm rot="5400000">
                  <a:off x="4473849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8" name="직사각형 97">
                    <a:extLst>
                      <a:ext uri="{FF2B5EF4-FFF2-40B4-BE49-F238E27FC236}">
                        <a16:creationId xmlns:a16="http://schemas.microsoft.com/office/drawing/2014/main" id="{F5487ECB-06C4-4774-A9F8-5A8C16E0F4D6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순서도: 저장 데이터 98">
                    <a:extLst>
                      <a:ext uri="{FF2B5EF4-FFF2-40B4-BE49-F238E27FC236}">
                        <a16:creationId xmlns:a16="http://schemas.microsoft.com/office/drawing/2014/main" id="{D3341772-0132-4E6E-B6D2-33AAE790D78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BC2D1922-C7C8-4AF5-906D-DF03FCBF19E9}"/>
                    </a:ext>
                  </a:extLst>
                </p:cNvPr>
                <p:cNvGrpSpPr/>
                <p:nvPr/>
              </p:nvGrpSpPr>
              <p:grpSpPr>
                <a:xfrm rot="5400000">
                  <a:off x="1401528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3118127D-4860-4652-BB4A-A667EAEB4019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순서도: 저장 데이터 96">
                    <a:extLst>
                      <a:ext uri="{FF2B5EF4-FFF2-40B4-BE49-F238E27FC236}">
                        <a16:creationId xmlns:a16="http://schemas.microsoft.com/office/drawing/2014/main" id="{39C38B76-6BAB-44BF-B3AF-770591EB58D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94866628-F2FC-4BBE-884E-7DA519587041}"/>
                    </a:ext>
                  </a:extLst>
                </p:cNvPr>
                <p:cNvSpPr/>
                <p:nvPr/>
              </p:nvSpPr>
              <p:spPr>
                <a:xfrm>
                  <a:off x="678284" y="5453456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순서도: 저장 데이터 88">
                  <a:extLst>
                    <a:ext uri="{FF2B5EF4-FFF2-40B4-BE49-F238E27FC236}">
                      <a16:creationId xmlns:a16="http://schemas.microsoft.com/office/drawing/2014/main" id="{BBBFBDBA-1AF3-42F5-8E09-A30BB2A0935D}"/>
                    </a:ext>
                  </a:extLst>
                </p:cNvPr>
                <p:cNvSpPr/>
                <p:nvPr/>
              </p:nvSpPr>
              <p:spPr>
                <a:xfrm flipH="1">
                  <a:off x="997727" y="5453456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B30BB46A-0A37-4870-8FBB-BB25E4FE185F}"/>
                    </a:ext>
                  </a:extLst>
                </p:cNvPr>
                <p:cNvSpPr/>
                <p:nvPr/>
              </p:nvSpPr>
              <p:spPr>
                <a:xfrm>
                  <a:off x="678284" y="1765299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순서도: 저장 데이터 90">
                  <a:extLst>
                    <a:ext uri="{FF2B5EF4-FFF2-40B4-BE49-F238E27FC236}">
                      <a16:creationId xmlns:a16="http://schemas.microsoft.com/office/drawing/2014/main" id="{97575A14-B5B8-4406-8244-7ACE5729FCB9}"/>
                    </a:ext>
                  </a:extLst>
                </p:cNvPr>
                <p:cNvSpPr/>
                <p:nvPr/>
              </p:nvSpPr>
              <p:spPr>
                <a:xfrm flipH="1">
                  <a:off x="997727" y="1765299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모서리가 둥근 직사각형 4">
                  <a:extLst>
                    <a:ext uri="{FF2B5EF4-FFF2-40B4-BE49-F238E27FC236}">
                      <a16:creationId xmlns:a16="http://schemas.microsoft.com/office/drawing/2014/main" id="{9908345B-CACD-44EB-8249-3B0C484679D5}"/>
                    </a:ext>
                  </a:extLst>
                </p:cNvPr>
                <p:cNvSpPr/>
                <p:nvPr/>
              </p:nvSpPr>
              <p:spPr>
                <a:xfrm>
                  <a:off x="1139370" y="1005002"/>
                  <a:ext cx="10824030" cy="5598998"/>
                </a:xfrm>
                <a:prstGeom prst="roundRect">
                  <a:avLst>
                    <a:gd name="adj" fmla="val 2157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모서리가 둥근 직사각형 5">
                  <a:extLst>
                    <a:ext uri="{FF2B5EF4-FFF2-40B4-BE49-F238E27FC236}">
                      <a16:creationId xmlns:a16="http://schemas.microsoft.com/office/drawing/2014/main" id="{5E4BDB00-1E2E-4CBB-8F12-FD96708683EF}"/>
                    </a:ext>
                  </a:extLst>
                </p:cNvPr>
                <p:cNvSpPr/>
                <p:nvPr/>
              </p:nvSpPr>
              <p:spPr>
                <a:xfrm>
                  <a:off x="1237001" y="1097870"/>
                  <a:ext cx="10628768" cy="5413262"/>
                </a:xfrm>
                <a:prstGeom prst="roundRect">
                  <a:avLst>
                    <a:gd name="adj" fmla="val 1646"/>
                  </a:avLst>
                </a:prstGeom>
                <a:solidFill>
                  <a:srgbClr val="59865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모서리가 둥근 직사각형 6">
                  <a:extLst>
                    <a:ext uri="{FF2B5EF4-FFF2-40B4-BE49-F238E27FC236}">
                      <a16:creationId xmlns:a16="http://schemas.microsoft.com/office/drawing/2014/main" id="{B0799CAB-CA39-4480-9A6B-FF085647CF4F}"/>
                    </a:ext>
                  </a:extLst>
                </p:cNvPr>
                <p:cNvSpPr/>
                <p:nvPr/>
              </p:nvSpPr>
              <p:spPr>
                <a:xfrm>
                  <a:off x="1139370" y="216414"/>
                  <a:ext cx="4070805" cy="631032"/>
                </a:xfrm>
                <a:prstGeom prst="roundRect">
                  <a:avLst>
                    <a:gd name="adj" fmla="val 19292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원통 31">
                  <a:extLst>
                    <a:ext uri="{FF2B5EF4-FFF2-40B4-BE49-F238E27FC236}">
                      <a16:creationId xmlns:a16="http://schemas.microsoft.com/office/drawing/2014/main" id="{F922DC4F-A5D5-4C1D-9D73-DBA2325E13C2}"/>
                    </a:ext>
                  </a:extLst>
                </p:cNvPr>
                <p:cNvSpPr/>
                <p:nvPr/>
              </p:nvSpPr>
              <p:spPr>
                <a:xfrm>
                  <a:off x="344287" y="216410"/>
                  <a:ext cx="327191" cy="12537191"/>
                </a:xfrm>
                <a:prstGeom prst="can">
                  <a:avLst>
                    <a:gd name="adj" fmla="val 30714"/>
                  </a:avLst>
                </a:prstGeom>
                <a:gradFill flip="none" rotWithShape="1">
                  <a:gsLst>
                    <a:gs pos="79000">
                      <a:srgbClr val="60150F">
                        <a:alpha val="31000"/>
                      </a:srgbClr>
                    </a:gs>
                    <a:gs pos="78000">
                      <a:srgbClr val="CBCBCE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2" name="양쪽 모서리가 둥근 사각형 21">
                <a:extLst>
                  <a:ext uri="{FF2B5EF4-FFF2-40B4-BE49-F238E27FC236}">
                    <a16:creationId xmlns:a16="http://schemas.microsoft.com/office/drawing/2014/main" id="{DA65239D-BE0A-4C3D-AB3B-E3C6831106D5}"/>
                  </a:ext>
                </a:extLst>
              </p:cNvPr>
              <p:cNvSpPr/>
              <p:nvPr/>
            </p:nvSpPr>
            <p:spPr>
              <a:xfrm rot="16200000">
                <a:off x="3230130" y="1173118"/>
                <a:ext cx="327997" cy="264132"/>
              </a:xfrm>
              <a:prstGeom prst="round2SameRect">
                <a:avLst/>
              </a:prstGeom>
              <a:solidFill>
                <a:srgbClr val="4A4A4A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600" b="1" dirty="0">
                    <a:solidFill>
                      <a:prstClr val="white"/>
                    </a:solidFill>
                  </a:rPr>
                  <a:t>2</a:t>
                </a: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양쪽 모서리가 둥근 사각형 23">
                <a:extLst>
                  <a:ext uri="{FF2B5EF4-FFF2-40B4-BE49-F238E27FC236}">
                    <a16:creationId xmlns:a16="http://schemas.microsoft.com/office/drawing/2014/main" id="{6A83AAC2-320D-4670-A4E3-173AA72EF9A7}"/>
                  </a:ext>
                </a:extLst>
              </p:cNvPr>
              <p:cNvSpPr/>
              <p:nvPr/>
            </p:nvSpPr>
            <p:spPr>
              <a:xfrm rot="16200000">
                <a:off x="4071959" y="594855"/>
                <a:ext cx="327998" cy="1419526"/>
              </a:xfrm>
              <a:prstGeom prst="round2SameRect">
                <a:avLst>
                  <a:gd name="adj1" fmla="val 0"/>
                  <a:gd name="adj2" fmla="val 15629"/>
                </a:avLst>
              </a:prstGeom>
              <a:solidFill>
                <a:srgbClr val="59865F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ko-KR" altLang="en-US" sz="1600" b="1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sz="1600" b="1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2B9FD4-5CF8-430A-8812-8F0E92216373}"/>
                </a:ext>
              </a:extLst>
            </p:cNvPr>
            <p:cNvSpPr/>
            <p:nvPr/>
          </p:nvSpPr>
          <p:spPr>
            <a:xfrm>
              <a:off x="4403732" y="2721114"/>
              <a:ext cx="27494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감사합니다</a:t>
              </a:r>
              <a:endPara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38211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9" y="5875427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2135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chemeClr val="bg2">
                <a:lumMod val="50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36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14733"/>
            <a:ext cx="744338" cy="744338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DE581154-9F72-4543-8D07-13F9E302A896}"/>
              </a:ext>
            </a:extLst>
          </p:cNvPr>
          <p:cNvSpPr>
            <a:spLocks/>
          </p:cNvSpPr>
          <p:nvPr/>
        </p:nvSpPr>
        <p:spPr bwMode="auto">
          <a:xfrm>
            <a:off x="1679618" y="431414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9511F7A-0E59-4EB7-AD27-9FB510444FED}"/>
              </a:ext>
            </a:extLst>
          </p:cNvPr>
          <p:cNvSpPr>
            <a:spLocks/>
          </p:cNvSpPr>
          <p:nvPr/>
        </p:nvSpPr>
        <p:spPr bwMode="auto">
          <a:xfrm>
            <a:off x="2385598" y="413193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16CE3FC-8598-4965-B807-1CE897912BAF}"/>
              </a:ext>
            </a:extLst>
          </p:cNvPr>
          <p:cNvSpPr>
            <a:spLocks/>
          </p:cNvSpPr>
          <p:nvPr/>
        </p:nvSpPr>
        <p:spPr bwMode="auto">
          <a:xfrm>
            <a:off x="2736893" y="47237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442CD7D-221C-4EB1-B6B5-E52B4C5712F5}"/>
              </a:ext>
            </a:extLst>
          </p:cNvPr>
          <p:cNvSpPr>
            <a:spLocks/>
          </p:cNvSpPr>
          <p:nvPr/>
        </p:nvSpPr>
        <p:spPr bwMode="auto">
          <a:xfrm>
            <a:off x="3441743" y="462846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F39EACB-2344-4A0A-8827-D0C5CF78541F}"/>
              </a:ext>
            </a:extLst>
          </p:cNvPr>
          <p:cNvSpPr>
            <a:spLocks/>
          </p:cNvSpPr>
          <p:nvPr/>
        </p:nvSpPr>
        <p:spPr bwMode="auto">
          <a:xfrm>
            <a:off x="2443485" y="1514213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6F59C85C-8275-4652-9048-3FC94C48C37E}"/>
              </a:ext>
            </a:extLst>
          </p:cNvPr>
          <p:cNvSpPr>
            <a:spLocks/>
          </p:cNvSpPr>
          <p:nvPr/>
        </p:nvSpPr>
        <p:spPr bwMode="auto">
          <a:xfrm>
            <a:off x="3330084" y="346465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9DAA635A-A82B-4A39-813B-81696D25B7E1}"/>
              </a:ext>
            </a:extLst>
          </p:cNvPr>
          <p:cNvSpPr>
            <a:spLocks/>
          </p:cNvSpPr>
          <p:nvPr/>
        </p:nvSpPr>
        <p:spPr bwMode="auto">
          <a:xfrm>
            <a:off x="282627" y="352629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EF9763D-337C-4FAF-B923-C92710AF724B}"/>
              </a:ext>
            </a:extLst>
          </p:cNvPr>
          <p:cNvSpPr>
            <a:spLocks/>
          </p:cNvSpPr>
          <p:nvPr/>
        </p:nvSpPr>
        <p:spPr bwMode="auto">
          <a:xfrm>
            <a:off x="924020" y="281050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32ECE46-BBC0-4827-941A-76902C6DCFBE}"/>
              </a:ext>
            </a:extLst>
          </p:cNvPr>
          <p:cNvSpPr>
            <a:spLocks/>
          </p:cNvSpPr>
          <p:nvPr/>
        </p:nvSpPr>
        <p:spPr bwMode="auto">
          <a:xfrm>
            <a:off x="1305949" y="342955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D550A8BB-F408-428A-A41C-F706EB846BE7}"/>
              </a:ext>
            </a:extLst>
          </p:cNvPr>
          <p:cNvSpPr>
            <a:spLocks/>
          </p:cNvSpPr>
          <p:nvPr/>
        </p:nvSpPr>
        <p:spPr bwMode="auto">
          <a:xfrm>
            <a:off x="145069" y="177149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3835F35E-E7BD-4C64-8F0A-A42E790CC9FD}"/>
              </a:ext>
            </a:extLst>
          </p:cNvPr>
          <p:cNvSpPr>
            <a:spLocks/>
          </p:cNvSpPr>
          <p:nvPr/>
        </p:nvSpPr>
        <p:spPr bwMode="auto">
          <a:xfrm>
            <a:off x="1811702" y="276069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6906F120-88EC-40C8-BBC3-D90CE7289640}"/>
              </a:ext>
            </a:extLst>
          </p:cNvPr>
          <p:cNvSpPr>
            <a:spLocks/>
          </p:cNvSpPr>
          <p:nvPr/>
        </p:nvSpPr>
        <p:spPr bwMode="auto">
          <a:xfrm>
            <a:off x="2869584" y="142361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F5E6496F-1377-49EC-AC38-31E78B60C07F}"/>
              </a:ext>
            </a:extLst>
          </p:cNvPr>
          <p:cNvSpPr>
            <a:spLocks/>
          </p:cNvSpPr>
          <p:nvPr/>
        </p:nvSpPr>
        <p:spPr bwMode="auto">
          <a:xfrm>
            <a:off x="1336717" y="137871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4EB00059-D801-499D-B2DB-46BD2824AE0F}"/>
              </a:ext>
            </a:extLst>
          </p:cNvPr>
          <p:cNvSpPr>
            <a:spLocks/>
          </p:cNvSpPr>
          <p:nvPr/>
        </p:nvSpPr>
        <p:spPr bwMode="auto">
          <a:xfrm>
            <a:off x="2058180" y="213267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Freeform 5">
            <a:extLst>
              <a:ext uri="{FF2B5EF4-FFF2-40B4-BE49-F238E27FC236}">
                <a16:creationId xmlns:a16="http://schemas.microsoft.com/office/drawing/2014/main" id="{7424E971-7043-46F9-888E-09EA70A5AA0A}"/>
              </a:ext>
            </a:extLst>
          </p:cNvPr>
          <p:cNvSpPr>
            <a:spLocks/>
          </p:cNvSpPr>
          <p:nvPr/>
        </p:nvSpPr>
        <p:spPr bwMode="auto">
          <a:xfrm>
            <a:off x="3009579" y="273733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Freeform 5">
            <a:extLst>
              <a:ext uri="{FF2B5EF4-FFF2-40B4-BE49-F238E27FC236}">
                <a16:creationId xmlns:a16="http://schemas.microsoft.com/office/drawing/2014/main" id="{AC3CDFAC-4020-4108-92CE-B941D8995B2E}"/>
              </a:ext>
            </a:extLst>
          </p:cNvPr>
          <p:cNvSpPr>
            <a:spLocks/>
          </p:cNvSpPr>
          <p:nvPr/>
        </p:nvSpPr>
        <p:spPr bwMode="auto">
          <a:xfrm>
            <a:off x="2116621" y="303470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464CD097-4A29-413A-AB76-FF0E614D04BC}"/>
              </a:ext>
            </a:extLst>
          </p:cNvPr>
          <p:cNvSpPr>
            <a:spLocks/>
          </p:cNvSpPr>
          <p:nvPr/>
        </p:nvSpPr>
        <p:spPr bwMode="auto">
          <a:xfrm>
            <a:off x="9986080" y="466805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F74076CE-70A2-48CD-B0ED-04CCC7583AC2}"/>
              </a:ext>
            </a:extLst>
          </p:cNvPr>
          <p:cNvSpPr>
            <a:spLocks/>
          </p:cNvSpPr>
          <p:nvPr/>
        </p:nvSpPr>
        <p:spPr bwMode="auto">
          <a:xfrm>
            <a:off x="10692060" y="448584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208EABDF-0FA2-4785-9514-90D8EF648867}"/>
              </a:ext>
            </a:extLst>
          </p:cNvPr>
          <p:cNvSpPr>
            <a:spLocks/>
          </p:cNvSpPr>
          <p:nvPr/>
        </p:nvSpPr>
        <p:spPr bwMode="auto">
          <a:xfrm>
            <a:off x="11043355" y="50776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6D87A46D-AF56-4542-8D57-D3BBDD8D111F}"/>
              </a:ext>
            </a:extLst>
          </p:cNvPr>
          <p:cNvSpPr>
            <a:spLocks/>
          </p:cNvSpPr>
          <p:nvPr/>
        </p:nvSpPr>
        <p:spPr bwMode="auto">
          <a:xfrm>
            <a:off x="11748205" y="4982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Freeform 5">
            <a:extLst>
              <a:ext uri="{FF2B5EF4-FFF2-40B4-BE49-F238E27FC236}">
                <a16:creationId xmlns:a16="http://schemas.microsoft.com/office/drawing/2014/main" id="{9151786C-B0D0-4FBC-932C-E3CACC0ED2DA}"/>
              </a:ext>
            </a:extLst>
          </p:cNvPr>
          <p:cNvSpPr>
            <a:spLocks/>
          </p:cNvSpPr>
          <p:nvPr/>
        </p:nvSpPr>
        <p:spPr bwMode="auto">
          <a:xfrm>
            <a:off x="11938705" y="54205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D2E1FB1F-6586-4604-AD04-B76FE6E75D15}"/>
              </a:ext>
            </a:extLst>
          </p:cNvPr>
          <p:cNvSpPr>
            <a:spLocks/>
          </p:cNvSpPr>
          <p:nvPr/>
        </p:nvSpPr>
        <p:spPr bwMode="auto">
          <a:xfrm>
            <a:off x="11636546" y="3818571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Freeform 5">
            <a:extLst>
              <a:ext uri="{FF2B5EF4-FFF2-40B4-BE49-F238E27FC236}">
                <a16:creationId xmlns:a16="http://schemas.microsoft.com/office/drawing/2014/main" id="{85CE837E-61B2-42D6-90D5-CEA0571D4050}"/>
              </a:ext>
            </a:extLst>
          </p:cNvPr>
          <p:cNvSpPr>
            <a:spLocks/>
          </p:cNvSpPr>
          <p:nvPr/>
        </p:nvSpPr>
        <p:spPr bwMode="auto">
          <a:xfrm>
            <a:off x="10147176" y="507400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Freeform 5">
            <a:extLst>
              <a:ext uri="{FF2B5EF4-FFF2-40B4-BE49-F238E27FC236}">
                <a16:creationId xmlns:a16="http://schemas.microsoft.com/office/drawing/2014/main" id="{B42DEF4E-37D4-4C48-AA2F-B7ADD7C29ADA}"/>
              </a:ext>
            </a:extLst>
          </p:cNvPr>
          <p:cNvSpPr>
            <a:spLocks/>
          </p:cNvSpPr>
          <p:nvPr/>
        </p:nvSpPr>
        <p:spPr bwMode="auto">
          <a:xfrm>
            <a:off x="9230482" y="3164416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40151FB0-C13B-4796-AAAF-EB97CE75F935}"/>
              </a:ext>
            </a:extLst>
          </p:cNvPr>
          <p:cNvSpPr>
            <a:spLocks/>
          </p:cNvSpPr>
          <p:nvPr/>
        </p:nvSpPr>
        <p:spPr bwMode="auto">
          <a:xfrm>
            <a:off x="9612411" y="378346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Freeform 5">
            <a:extLst>
              <a:ext uri="{FF2B5EF4-FFF2-40B4-BE49-F238E27FC236}">
                <a16:creationId xmlns:a16="http://schemas.microsoft.com/office/drawing/2014/main" id="{2B0159D8-5192-4AB4-AE4E-29BEF566665C}"/>
              </a:ext>
            </a:extLst>
          </p:cNvPr>
          <p:cNvSpPr>
            <a:spLocks/>
          </p:cNvSpPr>
          <p:nvPr/>
        </p:nvSpPr>
        <p:spPr bwMode="auto">
          <a:xfrm>
            <a:off x="8955367" y="434337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A81472FB-953D-4712-BD51-2B19367782AD}"/>
              </a:ext>
            </a:extLst>
          </p:cNvPr>
          <p:cNvSpPr>
            <a:spLocks/>
          </p:cNvSpPr>
          <p:nvPr/>
        </p:nvSpPr>
        <p:spPr bwMode="auto">
          <a:xfrm>
            <a:off x="10118164" y="629981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Freeform 5">
            <a:extLst>
              <a:ext uri="{FF2B5EF4-FFF2-40B4-BE49-F238E27FC236}">
                <a16:creationId xmlns:a16="http://schemas.microsoft.com/office/drawing/2014/main" id="{B1AC0461-E030-447D-8DE4-2ED69030C6E4}"/>
              </a:ext>
            </a:extLst>
          </p:cNvPr>
          <p:cNvSpPr>
            <a:spLocks/>
          </p:cNvSpPr>
          <p:nvPr/>
        </p:nvSpPr>
        <p:spPr bwMode="auto">
          <a:xfrm>
            <a:off x="11176046" y="177752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A9014980-262D-4E89-8C27-B524E3521370}"/>
              </a:ext>
            </a:extLst>
          </p:cNvPr>
          <p:cNvSpPr>
            <a:spLocks/>
          </p:cNvSpPr>
          <p:nvPr/>
        </p:nvSpPr>
        <p:spPr bwMode="auto">
          <a:xfrm>
            <a:off x="9643179" y="173263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Freeform 5">
            <a:extLst>
              <a:ext uri="{FF2B5EF4-FFF2-40B4-BE49-F238E27FC236}">
                <a16:creationId xmlns:a16="http://schemas.microsoft.com/office/drawing/2014/main" id="{9E7CDBFA-174C-4050-8402-21512653B251}"/>
              </a:ext>
            </a:extLst>
          </p:cNvPr>
          <p:cNvSpPr>
            <a:spLocks/>
          </p:cNvSpPr>
          <p:nvPr/>
        </p:nvSpPr>
        <p:spPr bwMode="auto">
          <a:xfrm>
            <a:off x="10364642" y="24865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28A75538-2DD6-4390-B55B-6BEA7FC47439}"/>
              </a:ext>
            </a:extLst>
          </p:cNvPr>
          <p:cNvSpPr>
            <a:spLocks/>
          </p:cNvSpPr>
          <p:nvPr/>
        </p:nvSpPr>
        <p:spPr bwMode="auto">
          <a:xfrm>
            <a:off x="11316041" y="309124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Freeform 5">
            <a:extLst>
              <a:ext uri="{FF2B5EF4-FFF2-40B4-BE49-F238E27FC236}">
                <a16:creationId xmlns:a16="http://schemas.microsoft.com/office/drawing/2014/main" id="{973948F6-413D-4DBB-B2E4-B84BE4D7E54B}"/>
              </a:ext>
            </a:extLst>
          </p:cNvPr>
          <p:cNvSpPr>
            <a:spLocks/>
          </p:cNvSpPr>
          <p:nvPr/>
        </p:nvSpPr>
        <p:spPr bwMode="auto">
          <a:xfrm>
            <a:off x="10423083" y="338861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Freeform 5">
            <a:extLst>
              <a:ext uri="{FF2B5EF4-FFF2-40B4-BE49-F238E27FC236}">
                <a16:creationId xmlns:a16="http://schemas.microsoft.com/office/drawing/2014/main" id="{78012393-3A38-47FA-89B7-B596B6EB356F}"/>
              </a:ext>
            </a:extLst>
          </p:cNvPr>
          <p:cNvSpPr>
            <a:spLocks/>
          </p:cNvSpPr>
          <p:nvPr/>
        </p:nvSpPr>
        <p:spPr bwMode="auto">
          <a:xfrm>
            <a:off x="8992090" y="198139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Freeform 5">
            <a:extLst>
              <a:ext uri="{FF2B5EF4-FFF2-40B4-BE49-F238E27FC236}">
                <a16:creationId xmlns:a16="http://schemas.microsoft.com/office/drawing/2014/main" id="{1FDE529C-E784-4D88-8E09-751F9AD34B3D}"/>
              </a:ext>
            </a:extLst>
          </p:cNvPr>
          <p:cNvSpPr>
            <a:spLocks/>
          </p:cNvSpPr>
          <p:nvPr/>
        </p:nvSpPr>
        <p:spPr bwMode="auto">
          <a:xfrm>
            <a:off x="6053385" y="100653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Freeform 5">
            <a:extLst>
              <a:ext uri="{FF2B5EF4-FFF2-40B4-BE49-F238E27FC236}">
                <a16:creationId xmlns:a16="http://schemas.microsoft.com/office/drawing/2014/main" id="{8A7D10E5-E3DE-42F8-B846-1730BCB33D9F}"/>
              </a:ext>
            </a:extLst>
          </p:cNvPr>
          <p:cNvSpPr>
            <a:spLocks/>
          </p:cNvSpPr>
          <p:nvPr/>
        </p:nvSpPr>
        <p:spPr bwMode="auto">
          <a:xfrm>
            <a:off x="295161" y="1958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7355D927-0188-408F-9830-33285A10F74D}"/>
              </a:ext>
            </a:extLst>
          </p:cNvPr>
          <p:cNvSpPr>
            <a:spLocks/>
          </p:cNvSpPr>
          <p:nvPr/>
        </p:nvSpPr>
        <p:spPr bwMode="auto">
          <a:xfrm>
            <a:off x="4279186" y="1095463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9" name="Freeform 5">
            <a:extLst>
              <a:ext uri="{FF2B5EF4-FFF2-40B4-BE49-F238E27FC236}">
                <a16:creationId xmlns:a16="http://schemas.microsoft.com/office/drawing/2014/main" id="{5A16830C-9983-4ED3-A4BA-9556E1FB63B1}"/>
              </a:ext>
            </a:extLst>
          </p:cNvPr>
          <p:cNvSpPr>
            <a:spLocks/>
          </p:cNvSpPr>
          <p:nvPr/>
        </p:nvSpPr>
        <p:spPr bwMode="auto">
          <a:xfrm>
            <a:off x="4081888" y="4260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1" name="Freeform 5">
            <a:extLst>
              <a:ext uri="{FF2B5EF4-FFF2-40B4-BE49-F238E27FC236}">
                <a16:creationId xmlns:a16="http://schemas.microsoft.com/office/drawing/2014/main" id="{C728B17E-3F7D-4AA0-8AA3-468E1A7E2009}"/>
              </a:ext>
            </a:extLst>
          </p:cNvPr>
          <p:cNvSpPr>
            <a:spLocks/>
          </p:cNvSpPr>
          <p:nvPr/>
        </p:nvSpPr>
        <p:spPr bwMode="auto">
          <a:xfrm>
            <a:off x="7930540" y="15873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" name="Freeform 5">
            <a:extLst>
              <a:ext uri="{FF2B5EF4-FFF2-40B4-BE49-F238E27FC236}">
                <a16:creationId xmlns:a16="http://schemas.microsoft.com/office/drawing/2014/main" id="{6FB33B84-2699-4A0A-9D91-4A0989B906BF}"/>
              </a:ext>
            </a:extLst>
          </p:cNvPr>
          <p:cNvSpPr>
            <a:spLocks/>
          </p:cNvSpPr>
          <p:nvPr/>
        </p:nvSpPr>
        <p:spPr bwMode="auto">
          <a:xfrm>
            <a:off x="5306281" y="84528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Freeform 5">
            <a:extLst>
              <a:ext uri="{FF2B5EF4-FFF2-40B4-BE49-F238E27FC236}">
                <a16:creationId xmlns:a16="http://schemas.microsoft.com/office/drawing/2014/main" id="{39838DCB-B285-47C2-A0E0-4300E64D8D80}"/>
              </a:ext>
            </a:extLst>
          </p:cNvPr>
          <p:cNvSpPr>
            <a:spLocks/>
          </p:cNvSpPr>
          <p:nvPr/>
        </p:nvSpPr>
        <p:spPr bwMode="auto">
          <a:xfrm>
            <a:off x="6199558" y="1551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Freeform 5">
            <a:extLst>
              <a:ext uri="{FF2B5EF4-FFF2-40B4-BE49-F238E27FC236}">
                <a16:creationId xmlns:a16="http://schemas.microsoft.com/office/drawing/2014/main" id="{8C95E39F-A1FD-498F-B681-4B045D92ECD8}"/>
              </a:ext>
            </a:extLst>
          </p:cNvPr>
          <p:cNvSpPr>
            <a:spLocks/>
          </p:cNvSpPr>
          <p:nvPr/>
        </p:nvSpPr>
        <p:spPr bwMode="auto">
          <a:xfrm>
            <a:off x="7202769" y="130534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9" name="Freeform 5">
            <a:extLst>
              <a:ext uri="{FF2B5EF4-FFF2-40B4-BE49-F238E27FC236}">
                <a16:creationId xmlns:a16="http://schemas.microsoft.com/office/drawing/2014/main" id="{5320D816-46A0-4A6B-8833-5759205BF1D0}"/>
              </a:ext>
            </a:extLst>
          </p:cNvPr>
          <p:cNvSpPr>
            <a:spLocks/>
          </p:cNvSpPr>
          <p:nvPr/>
        </p:nvSpPr>
        <p:spPr bwMode="auto">
          <a:xfrm>
            <a:off x="8046003" y="59931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Freeform 5">
            <a:extLst>
              <a:ext uri="{FF2B5EF4-FFF2-40B4-BE49-F238E27FC236}">
                <a16:creationId xmlns:a16="http://schemas.microsoft.com/office/drawing/2014/main" id="{EB1A083E-7162-4792-9030-0C89ECAA4CDA}"/>
              </a:ext>
            </a:extLst>
          </p:cNvPr>
          <p:cNvSpPr>
            <a:spLocks/>
          </p:cNvSpPr>
          <p:nvPr/>
        </p:nvSpPr>
        <p:spPr bwMode="auto">
          <a:xfrm>
            <a:off x="6332570" y="31143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Freeform 5">
            <a:extLst>
              <a:ext uri="{FF2B5EF4-FFF2-40B4-BE49-F238E27FC236}">
                <a16:creationId xmlns:a16="http://schemas.microsoft.com/office/drawing/2014/main" id="{CC7E9AEB-339A-4BE1-A7FA-0A9C4E8B6F94}"/>
              </a:ext>
            </a:extLst>
          </p:cNvPr>
          <p:cNvSpPr>
            <a:spLocks/>
          </p:cNvSpPr>
          <p:nvPr/>
        </p:nvSpPr>
        <p:spPr bwMode="auto">
          <a:xfrm>
            <a:off x="7258698" y="40421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Freeform 5">
            <a:extLst>
              <a:ext uri="{FF2B5EF4-FFF2-40B4-BE49-F238E27FC236}">
                <a16:creationId xmlns:a16="http://schemas.microsoft.com/office/drawing/2014/main" id="{BE0C8B39-E4AA-4F79-978E-FF9D77EF99F7}"/>
              </a:ext>
            </a:extLst>
          </p:cNvPr>
          <p:cNvSpPr>
            <a:spLocks/>
          </p:cNvSpPr>
          <p:nvPr/>
        </p:nvSpPr>
        <p:spPr bwMode="auto">
          <a:xfrm>
            <a:off x="8705629" y="1037895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7" name="Freeform 5">
            <a:extLst>
              <a:ext uri="{FF2B5EF4-FFF2-40B4-BE49-F238E27FC236}">
                <a16:creationId xmlns:a16="http://schemas.microsoft.com/office/drawing/2014/main" id="{D769D66C-6A2A-46B3-9854-4EDB9F41A07B}"/>
              </a:ext>
            </a:extLst>
          </p:cNvPr>
          <p:cNvSpPr>
            <a:spLocks/>
          </p:cNvSpPr>
          <p:nvPr/>
        </p:nvSpPr>
        <p:spPr bwMode="auto">
          <a:xfrm>
            <a:off x="9423275" y="23439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9" name="Freeform 5">
            <a:extLst>
              <a:ext uri="{FF2B5EF4-FFF2-40B4-BE49-F238E27FC236}">
                <a16:creationId xmlns:a16="http://schemas.microsoft.com/office/drawing/2014/main" id="{DCB872CC-7BDB-40B9-B527-50D12B826978}"/>
              </a:ext>
            </a:extLst>
          </p:cNvPr>
          <p:cNvSpPr>
            <a:spLocks/>
          </p:cNvSpPr>
          <p:nvPr/>
        </p:nvSpPr>
        <p:spPr bwMode="auto">
          <a:xfrm>
            <a:off x="10778106" y="13807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1" name="Freeform 5">
            <a:extLst>
              <a:ext uri="{FF2B5EF4-FFF2-40B4-BE49-F238E27FC236}">
                <a16:creationId xmlns:a16="http://schemas.microsoft.com/office/drawing/2014/main" id="{7F53D733-FEFA-4E46-8818-6030AC734193}"/>
              </a:ext>
            </a:extLst>
          </p:cNvPr>
          <p:cNvSpPr>
            <a:spLocks/>
          </p:cNvSpPr>
          <p:nvPr/>
        </p:nvSpPr>
        <p:spPr bwMode="auto">
          <a:xfrm>
            <a:off x="11056760" y="253616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3" name="Freeform 5">
            <a:extLst>
              <a:ext uri="{FF2B5EF4-FFF2-40B4-BE49-F238E27FC236}">
                <a16:creationId xmlns:a16="http://schemas.microsoft.com/office/drawing/2014/main" id="{57EB39BE-CD42-4995-838D-11076DCB85E6}"/>
              </a:ext>
            </a:extLst>
          </p:cNvPr>
          <p:cNvSpPr>
            <a:spLocks/>
          </p:cNvSpPr>
          <p:nvPr/>
        </p:nvSpPr>
        <p:spPr bwMode="auto">
          <a:xfrm>
            <a:off x="3056426" y="71072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5" name="Freeform 5">
            <a:extLst>
              <a:ext uri="{FF2B5EF4-FFF2-40B4-BE49-F238E27FC236}">
                <a16:creationId xmlns:a16="http://schemas.microsoft.com/office/drawing/2014/main" id="{4385F40E-944B-4B7E-A94A-91CD647EB8C3}"/>
              </a:ext>
            </a:extLst>
          </p:cNvPr>
          <p:cNvSpPr>
            <a:spLocks/>
          </p:cNvSpPr>
          <p:nvPr/>
        </p:nvSpPr>
        <p:spPr bwMode="auto">
          <a:xfrm>
            <a:off x="4815350" y="1564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Freeform 5">
            <a:extLst>
              <a:ext uri="{FF2B5EF4-FFF2-40B4-BE49-F238E27FC236}">
                <a16:creationId xmlns:a16="http://schemas.microsoft.com/office/drawing/2014/main" id="{33BC1BB4-8F9A-44EF-8AD1-40B6BF40F955}"/>
              </a:ext>
            </a:extLst>
          </p:cNvPr>
          <p:cNvSpPr>
            <a:spLocks/>
          </p:cNvSpPr>
          <p:nvPr/>
        </p:nvSpPr>
        <p:spPr bwMode="auto">
          <a:xfrm>
            <a:off x="603604" y="855257"/>
            <a:ext cx="503023" cy="388481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9" name="Freeform 5">
            <a:extLst>
              <a:ext uri="{FF2B5EF4-FFF2-40B4-BE49-F238E27FC236}">
                <a16:creationId xmlns:a16="http://schemas.microsoft.com/office/drawing/2014/main" id="{8BFF4366-7756-43F7-915B-27548F8314BD}"/>
              </a:ext>
            </a:extLst>
          </p:cNvPr>
          <p:cNvSpPr>
            <a:spLocks/>
          </p:cNvSpPr>
          <p:nvPr/>
        </p:nvSpPr>
        <p:spPr bwMode="auto">
          <a:xfrm>
            <a:off x="11403876" y="103836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71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E7B4C2-71E9-4061-9FE3-FE9774A6EF90}"/>
              </a:ext>
            </a:extLst>
          </p:cNvPr>
          <p:cNvSpPr/>
          <p:nvPr/>
        </p:nvSpPr>
        <p:spPr>
          <a:xfrm>
            <a:off x="195997" y="193450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Background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59944B-28EC-4B94-909E-2CC0418CD0C4}"/>
              </a:ext>
            </a:extLst>
          </p:cNvPr>
          <p:cNvSpPr/>
          <p:nvPr/>
        </p:nvSpPr>
        <p:spPr>
          <a:xfrm>
            <a:off x="9275130" y="3147626"/>
            <a:ext cx="288000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Premise</a:t>
            </a:r>
          </a:p>
          <a:p>
            <a:pPr algn="ctr">
              <a:lnSpc>
                <a:spcPct val="150000"/>
              </a:lnSpc>
            </a:pPr>
            <a:endParaRPr lang="en-US" altLang="ko-KR" sz="1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PM 서비스가 형평성을 중요시할 경우 </a:t>
            </a:r>
            <a:endParaRPr lang="en-US" altLang="ko-KR" sz="1200" dirty="0">
              <a:solidFill>
                <a:srgbClr val="FF0000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의사결정에 고려할 수 있을 것으로 기대</a:t>
            </a:r>
            <a:endParaRPr lang="en-US" altLang="ko-KR" sz="12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u="sng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일반적으로 이용되는 PM 인 공공자전거를 이용해 연구의 지표로 사용</a:t>
            </a:r>
            <a:endParaRPr lang="en-US" altLang="ko-KR" sz="1200" i="0" u="sng" strike="noStrike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869A11-1A4D-4B4C-825E-06B0048F1A9B}"/>
              </a:ext>
            </a:extLst>
          </p:cNvPr>
          <p:cNvGrpSpPr/>
          <p:nvPr/>
        </p:nvGrpSpPr>
        <p:grpSpPr>
          <a:xfrm>
            <a:off x="-36870" y="1772588"/>
            <a:ext cx="2880000" cy="2358938"/>
            <a:chOff x="-18207" y="1989895"/>
            <a:chExt cx="2814890" cy="201013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3D198C-7F75-49BD-B24C-7589DC27791D}"/>
                </a:ext>
              </a:extLst>
            </p:cNvPr>
            <p:cNvSpPr/>
            <p:nvPr/>
          </p:nvSpPr>
          <p:spPr>
            <a:xfrm>
              <a:off x="-18207" y="3192050"/>
              <a:ext cx="2814890" cy="80797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범위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공간적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서울시의 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424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개 행정동</a:t>
              </a:r>
              <a:endParaRPr lang="en-US" altLang="ko-KR" sz="1200" b="0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시간적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2019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2020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endParaRPr lang="en-US" altLang="ko-KR" sz="10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669D35-BA9C-42BA-91A8-658D1C16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36" y="1989895"/>
              <a:ext cx="1040135" cy="102308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95BDA4-B5AE-4AAC-89EC-CA0EA580D6AF}"/>
              </a:ext>
            </a:extLst>
          </p:cNvPr>
          <p:cNvGrpSpPr/>
          <p:nvPr/>
        </p:nvGrpSpPr>
        <p:grpSpPr>
          <a:xfrm>
            <a:off x="3203130" y="1736364"/>
            <a:ext cx="2880000" cy="2395161"/>
            <a:chOff x="2880441" y="1957922"/>
            <a:chExt cx="3006626" cy="201070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1BF6736-A093-48E9-8273-D33AC0B4325C}"/>
                </a:ext>
              </a:extLst>
            </p:cNvPr>
            <p:cNvSpPr/>
            <p:nvPr/>
          </p:nvSpPr>
          <p:spPr>
            <a:xfrm>
              <a:off x="2880441" y="3168510"/>
              <a:ext cx="3006626" cy="8001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목적 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서비스가 교통문제를 분담에 기여할 때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</a:t>
              </a:r>
              <a:r>
                <a:rPr lang="ko-KR" altLang="en-US" sz="1200" b="0" i="0" u="none" strike="noStrike" dirty="0" err="1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도입지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결정을 위한 방법론 연구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FA2A5FE-4466-4A7A-981F-1AD29637C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579" y="1957922"/>
              <a:ext cx="1110983" cy="107654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0D4253-5E9A-479B-AC3A-083DF01192AB}"/>
              </a:ext>
            </a:extLst>
          </p:cNvPr>
          <p:cNvGrpSpPr/>
          <p:nvPr/>
        </p:nvGrpSpPr>
        <p:grpSpPr>
          <a:xfrm>
            <a:off x="6278092" y="1717546"/>
            <a:ext cx="2880000" cy="2396848"/>
            <a:chOff x="6314962" y="1960505"/>
            <a:chExt cx="2738695" cy="2099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AA1673-7F8F-4207-A2B9-B9721CE1AE6D}"/>
                </a:ext>
              </a:extLst>
            </p:cNvPr>
            <p:cNvSpPr/>
            <p:nvPr/>
          </p:nvSpPr>
          <p:spPr>
            <a:xfrm>
              <a:off x="6314962" y="3168039"/>
              <a:ext cx="2738695" cy="89162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내용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 입지에 대한 영향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200" dirty="0" err="1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요인별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endParaRPr lang="en-US" altLang="ko-KR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표준화한 수치 기반 서비스 위치선정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20" name="그림 19" descr="장난감, 시계, 표지판이(가) 표시된 사진&#10;&#10;자동 생성된 설명">
              <a:extLst>
                <a:ext uri="{FF2B5EF4-FFF2-40B4-BE49-F238E27FC236}">
                  <a16:creationId xmlns:a16="http://schemas.microsoft.com/office/drawing/2014/main" id="{4147DE7E-1719-4EA6-ADFF-7F7CA3533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513" y="1960505"/>
              <a:ext cx="1193590" cy="1149744"/>
            </a:xfrm>
            <a:prstGeom prst="rect">
              <a:avLst/>
            </a:prstGeom>
          </p:spPr>
        </p:pic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4B790F5C-F525-4B9B-8F00-7438199A14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87" y="1251786"/>
            <a:ext cx="1694054" cy="16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6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625819" y="2611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목차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47C034-4C95-48EA-92C4-C14AA4C08EDB}"/>
              </a:ext>
            </a:extLst>
          </p:cNvPr>
          <p:cNvSpPr/>
          <p:nvPr/>
        </p:nvSpPr>
        <p:spPr>
          <a:xfrm>
            <a:off x="3005803" y="672416"/>
            <a:ext cx="6475399" cy="503214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지표 선정 및 </a:t>
            </a:r>
            <a:r>
              <a:rPr lang="ko-KR" altLang="en-US" sz="2400" b="1" dirty="0" err="1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시각화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군집분석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 진행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진행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결론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27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1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lang="en-US" altLang="ko-KR" sz="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en-US" altLang="ko-KR" sz="100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100" dirty="0" err="1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lang="ko-KR" altLang="en-US" sz="1100" dirty="0">
                <a:solidFill>
                  <a:prstClr val="whit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</a:rPr>
                <a:t>2</a:t>
              </a:r>
            </a:p>
            <a:p>
              <a:pPr algn="ctr"/>
              <a:r>
                <a:rPr lang="en-US" altLang="ko-KR" sz="200" dirty="0">
                  <a:solidFill>
                    <a:prstClr val="white"/>
                  </a:solidFill>
                </a:rPr>
                <a:t>LINE</a:t>
              </a:r>
              <a:endParaRPr lang="ko-KR" altLang="en-US" sz="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349762" y="226058"/>
            <a:ext cx="24176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지표 선정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712717-BA99-4821-BF08-D516BF511D71}"/>
              </a:ext>
            </a:extLst>
          </p:cNvPr>
          <p:cNvSpPr txBox="1"/>
          <p:nvPr/>
        </p:nvSpPr>
        <p:spPr>
          <a:xfrm>
            <a:off x="4822976" y="5610777"/>
            <a:ext cx="352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E55DD-BC53-44C4-884E-41D34BBE37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96" t="4365" r="2896" b="4681"/>
          <a:stretch/>
        </p:blipFill>
        <p:spPr>
          <a:xfrm>
            <a:off x="2239610" y="1025426"/>
            <a:ext cx="8249253" cy="44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9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1B6AF70-DFB5-4265-84E6-272EAE13AF9D}"/>
              </a:ext>
            </a:extLst>
          </p:cNvPr>
          <p:cNvSpPr txBox="1"/>
          <p:nvPr/>
        </p:nvSpPr>
        <p:spPr>
          <a:xfrm>
            <a:off x="2346805" y="969364"/>
            <a:ext cx="281259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 단위 표준화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1E64AF1-C844-4937-83F4-05126077F654}"/>
              </a:ext>
            </a:extLst>
          </p:cNvPr>
          <p:cNvGrpSpPr/>
          <p:nvPr/>
        </p:nvGrpSpPr>
        <p:grpSpPr>
          <a:xfrm>
            <a:off x="108730" y="1391012"/>
            <a:ext cx="7284398" cy="4710482"/>
            <a:chOff x="-268774" y="1833507"/>
            <a:chExt cx="7589824" cy="4414893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092DECC-56D4-4EF2-8656-1E1A7040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8774" y="1833508"/>
              <a:ext cx="7589824" cy="4414892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AA11A5C-F2C5-4624-A30D-E4E45F7F7E0D}"/>
                </a:ext>
              </a:extLst>
            </p:cNvPr>
            <p:cNvSpPr/>
            <p:nvPr/>
          </p:nvSpPr>
          <p:spPr>
            <a:xfrm>
              <a:off x="6496664" y="1833508"/>
              <a:ext cx="824386" cy="4414892"/>
            </a:xfrm>
            <a:prstGeom prst="rect">
              <a:avLst/>
            </a:prstGeom>
            <a:noFill/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BAA07BF-F5BB-4618-A01F-E08DD4C52549}"/>
                </a:ext>
              </a:extLst>
            </p:cNvPr>
            <p:cNvSpPr/>
            <p:nvPr/>
          </p:nvSpPr>
          <p:spPr>
            <a:xfrm>
              <a:off x="3220065" y="1833507"/>
              <a:ext cx="1094470" cy="346157"/>
            </a:xfrm>
            <a:prstGeom prst="rect">
              <a:avLst/>
            </a:prstGeom>
            <a:noFill/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D4CB3-1D32-4BAB-BECB-E9A572F99EE5}"/>
                </a:ext>
              </a:extLst>
            </p:cNvPr>
            <p:cNvSpPr/>
            <p:nvPr/>
          </p:nvSpPr>
          <p:spPr>
            <a:xfrm>
              <a:off x="4314534" y="1833507"/>
              <a:ext cx="1094470" cy="346157"/>
            </a:xfrm>
            <a:prstGeom prst="rect">
              <a:avLst/>
            </a:prstGeom>
            <a:noFill/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1D0DCA-6433-4DD2-B549-9CA67AF3E821}"/>
                </a:ext>
              </a:extLst>
            </p:cNvPr>
            <p:cNvSpPr/>
            <p:nvPr/>
          </p:nvSpPr>
          <p:spPr>
            <a:xfrm>
              <a:off x="5402195" y="1833507"/>
              <a:ext cx="1094470" cy="346157"/>
            </a:xfrm>
            <a:prstGeom prst="rect">
              <a:avLst/>
            </a:prstGeom>
            <a:noFill/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5C5A8C9-7752-4E0C-82F9-061A687E9F91}"/>
              </a:ext>
            </a:extLst>
          </p:cNvPr>
          <p:cNvSpPr txBox="1"/>
          <p:nvPr/>
        </p:nvSpPr>
        <p:spPr>
          <a:xfrm>
            <a:off x="7539195" y="1841547"/>
            <a:ext cx="4188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서비스 도입 위치에 영향요인으로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선정된 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요인별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단위의 표준화 과정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Z score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로 환산해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인자별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단위를 통일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/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num>
                        <m:den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각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요인값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평</m:t>
                    </m:r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균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표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준편차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blipFill>
                <a:blip r:embed="rId8"/>
                <a:stretch>
                  <a:fillRect r="-569" b="-1063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그림 93">
            <a:extLst>
              <a:ext uri="{FF2B5EF4-FFF2-40B4-BE49-F238E27FC236}">
                <a16:creationId xmlns:a16="http://schemas.microsoft.com/office/drawing/2014/main" id="{2E8A35B3-2BD7-43E6-A428-8CF4755E4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3387" y="4457422"/>
            <a:ext cx="3713247" cy="1162734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830DDB-5DAA-4913-96B1-3EE1680D5805}"/>
              </a:ext>
            </a:extLst>
          </p:cNvPr>
          <p:cNvSpPr/>
          <p:nvPr/>
        </p:nvSpPr>
        <p:spPr>
          <a:xfrm>
            <a:off x="100134" y="114030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과정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63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4" y="114030"/>
            <a:ext cx="344357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흐름도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4A3AE32-5261-4224-90CB-C678D2041F0C}"/>
              </a:ext>
            </a:extLst>
          </p:cNvPr>
          <p:cNvGrpSpPr/>
          <p:nvPr/>
        </p:nvGrpSpPr>
        <p:grpSpPr>
          <a:xfrm>
            <a:off x="2438261" y="882239"/>
            <a:ext cx="7805745" cy="5281695"/>
            <a:chOff x="2361063" y="821916"/>
            <a:chExt cx="7569628" cy="6008122"/>
          </a:xfrm>
          <a:solidFill>
            <a:schemeClr val="bg1">
              <a:lumMod val="95000"/>
            </a:schemeClr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BA2360-34EA-4A2D-A8E6-94EC6F7D8A5A}"/>
                </a:ext>
              </a:extLst>
            </p:cNvPr>
            <p:cNvSpPr/>
            <p:nvPr/>
          </p:nvSpPr>
          <p:spPr>
            <a:xfrm>
              <a:off x="4653569" y="821917"/>
              <a:ext cx="3421164" cy="42023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-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차량 소요 시간 비교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905F06-5917-414D-B867-12EA3CB8A53D}"/>
                </a:ext>
              </a:extLst>
            </p:cNvPr>
            <p:cNvSpPr/>
            <p:nvPr/>
          </p:nvSpPr>
          <p:spPr>
            <a:xfrm>
              <a:off x="4653569" y="1311052"/>
              <a:ext cx="3421164" cy="3906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교통시설 접근성 크기 비교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C84169-04BE-4222-9446-D363713F121C}"/>
                </a:ext>
              </a:extLst>
            </p:cNvPr>
            <p:cNvSpPr/>
            <p:nvPr/>
          </p:nvSpPr>
          <p:spPr>
            <a:xfrm>
              <a:off x="2361178" y="821916"/>
              <a:ext cx="1418894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서비스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취약지역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BB2BD1B-3D32-4A1F-9C99-DD1C15A025A3}"/>
                </a:ext>
              </a:extLst>
            </p:cNvPr>
            <p:cNvSpPr/>
            <p:nvPr/>
          </p:nvSpPr>
          <p:spPr>
            <a:xfrm>
              <a:off x="3889098" y="821917"/>
              <a:ext cx="648646" cy="8790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433CD5-1275-4AC2-813C-F8B47F7C1E4A}"/>
                </a:ext>
              </a:extLst>
            </p:cNvPr>
            <p:cNvSpPr/>
            <p:nvPr/>
          </p:nvSpPr>
          <p:spPr>
            <a:xfrm>
              <a:off x="2361063" y="1874248"/>
              <a:ext cx="1418894" cy="231178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도입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영향도 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C79BF6-9E09-4735-9416-0DB49BD251E2}"/>
                </a:ext>
              </a:extLst>
            </p:cNvPr>
            <p:cNvSpPr/>
            <p:nvPr/>
          </p:nvSpPr>
          <p:spPr>
            <a:xfrm>
              <a:off x="4653569" y="1874248"/>
              <a:ext cx="914604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지형의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고도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6EC018-55AA-4D68-9BAD-D9BD05AF556A}"/>
                </a:ext>
              </a:extLst>
            </p:cNvPr>
            <p:cNvSpPr/>
            <p:nvPr/>
          </p:nvSpPr>
          <p:spPr>
            <a:xfrm>
              <a:off x="8206666" y="1874248"/>
              <a:ext cx="1724025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표준화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요인별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합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89B313-9349-4F8F-A2B5-0133A6F46E33}"/>
                </a:ext>
              </a:extLst>
            </p:cNvPr>
            <p:cNvSpPr/>
            <p:nvPr/>
          </p:nvSpPr>
          <p:spPr>
            <a:xfrm>
              <a:off x="8206665" y="821916"/>
              <a:ext cx="1724025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통계지표 분석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지역 도출 </a:t>
              </a: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75D3F0-7F0A-417B-8F12-2D9432B5AC63}"/>
                </a:ext>
              </a:extLst>
            </p:cNvPr>
            <p:cNvSpPr/>
            <p:nvPr/>
          </p:nvSpPr>
          <p:spPr>
            <a:xfrm>
              <a:off x="2365806" y="4527638"/>
              <a:ext cx="1414152" cy="23024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종합분석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및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시사점 도출</a:t>
              </a: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5781F74D-591D-4616-8F2C-BB8FD038AB5B}"/>
                </a:ext>
              </a:extLst>
            </p:cNvPr>
            <p:cNvSpPr/>
            <p:nvPr/>
          </p:nvSpPr>
          <p:spPr>
            <a:xfrm rot="5400000">
              <a:off x="6084885" y="4179098"/>
              <a:ext cx="289545" cy="377581"/>
            </a:xfrm>
            <a:prstGeom prst="rightArrow">
              <a:avLst>
                <a:gd name="adj1" fmla="val 50000"/>
                <a:gd name="adj2" fmla="val 47826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22B0623-E2EB-4E80-A012-D77411DAE22C}"/>
                </a:ext>
              </a:extLst>
            </p:cNvPr>
            <p:cNvSpPr/>
            <p:nvPr/>
          </p:nvSpPr>
          <p:spPr>
            <a:xfrm>
              <a:off x="3889098" y="1865103"/>
              <a:ext cx="648646" cy="110043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모빌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리티</a:t>
              </a: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D69D9A-957D-4604-B892-40972E35F193}"/>
                </a:ext>
              </a:extLst>
            </p:cNvPr>
            <p:cNvSpPr/>
            <p:nvPr/>
          </p:nvSpPr>
          <p:spPr>
            <a:xfrm>
              <a:off x="4653568" y="4533304"/>
              <a:ext cx="3421163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CCF37D9-FD0C-4FA2-864A-DA502FC5B777}"/>
                </a:ext>
              </a:extLst>
            </p:cNvPr>
            <p:cNvSpPr/>
            <p:nvPr/>
          </p:nvSpPr>
          <p:spPr>
            <a:xfrm>
              <a:off x="8206666" y="4533304"/>
              <a:ext cx="1724025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변수 추가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   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공시지가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48E110-2FC6-46D3-AECE-99DD5677F52F}"/>
                </a:ext>
              </a:extLst>
            </p:cNvPr>
            <p:cNvSpPr/>
            <p:nvPr/>
          </p:nvSpPr>
          <p:spPr>
            <a:xfrm>
              <a:off x="3889098" y="4522023"/>
              <a:ext cx="648646" cy="135737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상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하위 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50%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B0CCA63-8E37-47E1-92CE-589C499DA5DD}"/>
                </a:ext>
              </a:extLst>
            </p:cNvPr>
            <p:cNvSpPr/>
            <p:nvPr/>
          </p:nvSpPr>
          <p:spPr>
            <a:xfrm>
              <a:off x="5683906" y="1869675"/>
              <a:ext cx="950581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생산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인구수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BC1D6F3-8245-4A16-8B85-BE3D13925407}"/>
                </a:ext>
              </a:extLst>
            </p:cNvPr>
            <p:cNvSpPr/>
            <p:nvPr/>
          </p:nvSpPr>
          <p:spPr>
            <a:xfrm>
              <a:off x="6728322" y="1868640"/>
              <a:ext cx="1346409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자전거 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도로 길이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A079EC5-7B9E-4E7D-A26F-39D95258B5B4}"/>
                </a:ext>
              </a:extLst>
            </p:cNvPr>
            <p:cNvSpPr/>
            <p:nvPr/>
          </p:nvSpPr>
          <p:spPr>
            <a:xfrm>
              <a:off x="3889098" y="5991527"/>
              <a:ext cx="648646" cy="83851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이동</a:t>
              </a:r>
              <a:endPara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소요시간</a:t>
              </a:r>
              <a:endPara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19A5A73-90BC-448C-9784-E3883DD11086}"/>
                </a:ext>
              </a:extLst>
            </p:cNvPr>
            <p:cNvSpPr/>
            <p:nvPr/>
          </p:nvSpPr>
          <p:spPr>
            <a:xfrm>
              <a:off x="4653568" y="6005899"/>
              <a:ext cx="3421163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자동차 통행시간 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– 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 통행시간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차이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9A30B07-57D2-49A2-BF22-902E4C67705E}"/>
                </a:ext>
              </a:extLst>
            </p:cNvPr>
            <p:cNvSpPr/>
            <p:nvPr/>
          </p:nvSpPr>
          <p:spPr>
            <a:xfrm>
              <a:off x="8206666" y="6005899"/>
              <a:ext cx="1724025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API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자료 수집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 이동시간 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41F9C45-EA0B-4AA0-97B6-137DC5D3A9EF}"/>
                </a:ext>
              </a:extLst>
            </p:cNvPr>
            <p:cNvSpPr/>
            <p:nvPr/>
          </p:nvSpPr>
          <p:spPr>
            <a:xfrm>
              <a:off x="3889098" y="3068313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 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가중치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313C45-0F30-49E9-89A2-E75497ABA842}"/>
                </a:ext>
              </a:extLst>
            </p:cNvPr>
            <p:cNvSpPr/>
            <p:nvPr/>
          </p:nvSpPr>
          <p:spPr>
            <a:xfrm>
              <a:off x="8206664" y="3064781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영향변수 선정 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47AAD94-9640-4CEE-A3D9-BB739B5E0846}"/>
                </a:ext>
              </a:extLst>
            </p:cNvPr>
            <p:cNvSpPr/>
            <p:nvPr/>
          </p:nvSpPr>
          <p:spPr>
            <a:xfrm>
              <a:off x="4668362" y="3073542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Multivariate Regression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다중회귀분석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7FB172-1761-43BA-9241-0FED67077203}"/>
                </a:ext>
              </a:extLst>
            </p:cNvPr>
            <p:cNvSpPr/>
            <p:nvPr/>
          </p:nvSpPr>
          <p:spPr>
            <a:xfrm>
              <a:off x="3889098" y="3669686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군집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분석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6244EB6-4317-43D3-952B-856B4D2F3995}"/>
                </a:ext>
              </a:extLst>
            </p:cNvPr>
            <p:cNvSpPr/>
            <p:nvPr/>
          </p:nvSpPr>
          <p:spPr>
            <a:xfrm>
              <a:off x="8206664" y="3666154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데이터 군집 분석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624856C-ED33-4345-A0A1-74B72A4DB942}"/>
                </a:ext>
              </a:extLst>
            </p:cNvPr>
            <p:cNvSpPr/>
            <p:nvPr/>
          </p:nvSpPr>
          <p:spPr>
            <a:xfrm>
              <a:off x="4668362" y="3674915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K-Means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군집분석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C4F77093-F17D-414B-BDFC-E570DBE36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29771"/>
              </p:ext>
            </p:extLst>
          </p:nvPr>
        </p:nvGraphicFramePr>
        <p:xfrm>
          <a:off x="4951133" y="4174201"/>
          <a:ext cx="3243060" cy="113197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10765">
                  <a:extLst>
                    <a:ext uri="{9D8B030D-6E8A-4147-A177-3AD203B41FA5}">
                      <a16:colId xmlns:a16="http://schemas.microsoft.com/office/drawing/2014/main" val="2410447293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3901589229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3870883442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4160293775"/>
                    </a:ext>
                  </a:extLst>
                </a:gridCol>
              </a:tblGrid>
              <a:tr h="187880">
                <a:tc rowSpan="2" grid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 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교통 취약성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83018"/>
                  </a:ext>
                </a:extLst>
              </a:tr>
              <a:tr h="18788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 err="1">
                          <a:effectLst/>
                        </a:rPr>
                        <a:t>히위</a:t>
                      </a:r>
                      <a:r>
                        <a:rPr lang="ko-KR" altLang="en-US" sz="1100" b="0" u="none" strike="noStrike" kern="100" dirty="0">
                          <a:effectLst/>
                        </a:rPr>
                        <a:t> 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하위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816008"/>
                  </a:ext>
                </a:extLst>
              </a:tr>
              <a:tr h="374973">
                <a:tc row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PM</a:t>
                      </a:r>
                      <a:endParaRPr lang="en-US" altLang="ko-KR" sz="4000" b="0" u="none" strike="noStrike" dirty="0">
                        <a:effectLst/>
                      </a:endParaRPr>
                    </a:p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도입</a:t>
                      </a:r>
                      <a:endParaRPr lang="ko-KR" altLang="en-US" sz="4000" b="0" u="none" strike="noStrike" dirty="0">
                        <a:effectLst/>
                      </a:endParaRPr>
                    </a:p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가능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상위 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High-Low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High-Mid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17635"/>
                  </a:ext>
                </a:extLst>
              </a:tr>
              <a:tr h="38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하위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Mid-Low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Mid-Low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7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92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D15223D-E026-4A33-AEC1-7B37B8B1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71874"/>
              </p:ext>
            </p:extLst>
          </p:nvPr>
        </p:nvGraphicFramePr>
        <p:xfrm>
          <a:off x="3411698" y="5760938"/>
          <a:ext cx="5979385" cy="484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9385">
                  <a:extLst>
                    <a:ext uri="{9D8B030D-6E8A-4147-A177-3AD203B41FA5}">
                      <a16:colId xmlns:a16="http://schemas.microsoft.com/office/drawing/2014/main" val="2832833147"/>
                    </a:ext>
                  </a:extLst>
                </a:gridCol>
              </a:tblGrid>
              <a:tr h="4846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 클러스터링과 인구밀도 시각화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3377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DA5300-9C72-45AD-926B-DB94805638F8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시각화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8F6E9AB2-13DB-4FD5-A208-040F1B934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43" y="868287"/>
            <a:ext cx="897255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1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D15223D-E026-4A33-AEC1-7B37B8B1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06472"/>
              </p:ext>
            </p:extLst>
          </p:nvPr>
        </p:nvGraphicFramePr>
        <p:xfrm>
          <a:off x="3411698" y="5760938"/>
          <a:ext cx="5979385" cy="484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9385">
                  <a:extLst>
                    <a:ext uri="{9D8B030D-6E8A-4147-A177-3AD203B41FA5}">
                      <a16:colId xmlns:a16="http://schemas.microsoft.com/office/drawing/2014/main" val="2832833147"/>
                    </a:ext>
                  </a:extLst>
                </a:gridCol>
              </a:tblGrid>
              <a:tr h="4846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지하철과 버스 접근성 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3377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DA5300-9C72-45AD-926B-DB94805638F8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시각화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6E9AB2-13DB-4FD5-A208-040F1B934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165" y="868287"/>
            <a:ext cx="8700106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18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1009</Words>
  <Application>Microsoft Office PowerPoint</Application>
  <PresentationFormat>와이드스크린</PresentationFormat>
  <Paragraphs>293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야놀자 야체 R</vt:lpstr>
      <vt:lpstr>DX유니고딕 115</vt:lpstr>
      <vt:lpstr>맑은 고딕</vt:lpstr>
      <vt:lpstr>Times New Roman</vt:lpstr>
      <vt:lpstr>a바른생각</vt:lpstr>
      <vt:lpstr>Arial</vt:lpstr>
      <vt:lpstr>DX영화자막 M</vt:lpstr>
      <vt:lpstr>Cambria Math</vt:lpstr>
      <vt:lpstr>a로케트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campusseven27</cp:lastModifiedBy>
  <cp:revision>125</cp:revision>
  <dcterms:created xsi:type="dcterms:W3CDTF">2020-01-29T05:59:37Z</dcterms:created>
  <dcterms:modified xsi:type="dcterms:W3CDTF">2020-11-17T06:11:16Z</dcterms:modified>
</cp:coreProperties>
</file>